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charts/chart1.xml" ContentType="application/vnd.openxmlformats-officedocument.drawingml.chart+xml"/>
  <Override PartName="/ppt/charts/style1.xml" ContentType="application/vnd.ms-office.chartstyle+xml"/>
  <Override PartName="/ppt/charts/colors1.xml" ContentType="application/vnd.ms-office.chartcolorstyle+xml"/>
  <Override PartName="/ppt/charts/chart2.xml" ContentType="application/vnd.openxmlformats-officedocument.drawingml.chart+xml"/>
  <Override PartName="/ppt/charts/style2.xml" ContentType="application/vnd.ms-office.chartstyle+xml"/>
  <Override PartName="/ppt/charts/colors2.xml" ContentType="application/vnd.ms-office.chartcolorstyle+xml"/>
  <Override PartName="/ppt/charts/chart3.xml" ContentType="application/vnd.openxmlformats-officedocument.drawingml.chart+xml"/>
  <Override PartName="/ppt/charts/style3.xml" ContentType="application/vnd.ms-office.chartstyle+xml"/>
  <Override PartName="/ppt/charts/colors3.xml" ContentType="application/vnd.ms-office.chartcolorstyle+xml"/>
  <Override PartName="/ppt/charts/chart4.xml" ContentType="application/vnd.openxmlformats-officedocument.drawingml.chart+xml"/>
  <Override PartName="/ppt/charts/style4.xml" ContentType="application/vnd.ms-office.chartstyle+xml"/>
  <Override PartName="/ppt/charts/colors4.xml" ContentType="application/vnd.ms-office.chartcolorstyle+xml"/>
  <Override PartName="/ppt/charts/chart5.xml" ContentType="application/vnd.openxmlformats-officedocument.drawingml.chart+xml"/>
  <Override PartName="/ppt/charts/style5.xml" ContentType="application/vnd.ms-office.chartstyle+xml"/>
  <Override PartName="/ppt/charts/colors5.xml" ContentType="application/vnd.ms-office.chartcolorstyle+xml"/>
  <Override PartName="/ppt/charts/chart6.xml" ContentType="application/vnd.openxmlformats-officedocument.drawingml.chart+xml"/>
  <Override PartName="/ppt/charts/style6.xml" ContentType="application/vnd.ms-office.chartstyle+xml"/>
  <Override PartName="/ppt/charts/colors6.xml" ContentType="application/vnd.ms-office.chartcolorstyl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63" r:id="rId2"/>
    <p:sldId id="264" r:id="rId3"/>
    <p:sldId id="257" r:id="rId4"/>
    <p:sldId id="258" r:id="rId5"/>
    <p:sldId id="259" r:id="rId6"/>
    <p:sldId id="260" r:id="rId7"/>
    <p:sldId id="261" r:id="rId8"/>
    <p:sldId id="262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03" d="100"/>
          <a:sy n="103" d="100"/>
        </p:scale>
        <p:origin x="138" y="3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charts/_rels/chart1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1.xml"/><Relationship Id="rId1" Type="http://schemas.microsoft.com/office/2011/relationships/chartStyle" Target="style1.xml"/></Relationships>
</file>

<file path=ppt/charts/_rels/chart2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2.xml"/><Relationship Id="rId1" Type="http://schemas.microsoft.com/office/2011/relationships/chartStyle" Target="style2.xml"/></Relationships>
</file>

<file path=ppt/charts/_rels/chart3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3.xml"/><Relationship Id="rId1" Type="http://schemas.microsoft.com/office/2011/relationships/chartStyle" Target="style3.xml"/></Relationships>
</file>

<file path=ppt/charts/_rels/chart4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4.xml"/><Relationship Id="rId1" Type="http://schemas.microsoft.com/office/2011/relationships/chartStyle" Target="style4.xml"/></Relationships>
</file>

<file path=ppt/charts/_rels/chart5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5.xml"/><Relationship Id="rId1" Type="http://schemas.microsoft.com/office/2011/relationships/chartStyle" Target="style5.xml"/></Relationships>
</file>

<file path=ppt/charts/_rels/chart6.xml.rels><?xml version="1.0" encoding="UTF-8" standalone="yes"?>
<Relationships xmlns="http://schemas.openxmlformats.org/package/2006/relationships"><Relationship Id="rId3" Type="http://schemas.openxmlformats.org/officeDocument/2006/relationships/oleObject" Target="file:///C:\Gener8\GLT\GALT%20FL%20Images\GALTfluorescence\2x6_20181012_LODadded.xlsx" TargetMode="External"/><Relationship Id="rId2" Type="http://schemas.microsoft.com/office/2011/relationships/chartColorStyle" Target="colors6.xml"/><Relationship Id="rId1" Type="http://schemas.microsoft.com/office/2011/relationships/chartStyle" Target="style6.xml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/>
              <a:t>Known Concentration Signal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6"/>
          <c:order val="6"/>
          <c:tx>
            <c:strRef>
              <c:f>'2x6_20181012_LODadded'!$L$1</c:f>
              <c:strCache>
                <c:ptCount val="1"/>
                <c:pt idx="0">
                  <c:v>Mean Signal 5u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'2x6_20181012_LODadded'!$L$2:$L$59</c:f>
              <c:numCache>
                <c:formatCode>General</c:formatCode>
                <c:ptCount val="3"/>
                <c:pt idx="0">
                  <c:v>130.26300000000001</c:v>
                </c:pt>
                <c:pt idx="1">
                  <c:v>116.32599999999999</c:v>
                </c:pt>
                <c:pt idx="2">
                  <c:v>87.519000000000005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E01-4726-8523-F359B4B9531B}"/>
            </c:ext>
          </c:extLst>
        </c:ser>
        <c:ser>
          <c:idx val="10"/>
          <c:order val="10"/>
          <c:tx>
            <c:strRef>
              <c:f>'2x6_20181012_LODadded'!$P$1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'2x6_20181012_LODadded'!$P$2:$P$59</c:f>
              <c:numCache>
                <c:formatCode>General</c:formatCode>
                <c:ptCount val="3"/>
                <c:pt idx="0">
                  <c:v>31.263000000000002</c:v>
                </c:pt>
                <c:pt idx="1">
                  <c:v>24.059000000000001</c:v>
                </c:pt>
                <c:pt idx="2">
                  <c:v>16.585999999999999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E01-4726-8523-F359B4B9531B}"/>
            </c:ext>
          </c:extLst>
        </c:ser>
        <c:ser>
          <c:idx val="14"/>
          <c:order val="14"/>
          <c:tx>
            <c:strRef>
              <c:f>'2x6_20181012_LODadded'!$T$1</c:f>
              <c:strCache>
                <c:ptCount val="1"/>
                <c:pt idx="0">
                  <c:v>Mean Signal 500n</c:v>
                </c:pt>
              </c:strCache>
            </c:strRef>
          </c:tx>
          <c:spPr>
            <a:solidFill>
              <a:schemeClr val="accent3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'2x6_20181012_LODadded'!$T$2:$T$59</c:f>
              <c:numCache>
                <c:formatCode>General</c:formatCode>
                <c:ptCount val="3"/>
                <c:pt idx="0">
                  <c:v>14.063000000000001</c:v>
                </c:pt>
                <c:pt idx="1">
                  <c:v>12.459</c:v>
                </c:pt>
                <c:pt idx="2">
                  <c:v>8.9860000000000007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CE01-4726-8523-F359B4B9531B}"/>
            </c:ext>
          </c:extLst>
        </c:ser>
        <c:ser>
          <c:idx val="18"/>
          <c:order val="18"/>
          <c:tx>
            <c:strRef>
              <c:f>'2x6_20181012_LODadded'!$X$1</c:f>
              <c:strCache>
                <c:ptCount val="1"/>
                <c:pt idx="0">
                  <c:v>Mean Signal 100n</c:v>
                </c:pt>
              </c:strCache>
            </c:strRef>
          </c:tx>
          <c:spPr>
            <a:solidFill>
              <a:schemeClr val="accent1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'2x6_20181012_LODadded'!$X$2:$X$59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CE01-4726-8523-F359B4B9531B}"/>
            </c:ext>
          </c:extLst>
        </c:ser>
        <c:ser>
          <c:idx val="22"/>
          <c:order val="22"/>
          <c:tx>
            <c:strRef>
              <c:f>'2x6_20181012_LODadded'!$AB$1</c:f>
              <c:strCache>
                <c:ptCount val="1"/>
                <c:pt idx="0">
                  <c:v>Mean Signal 50n</c:v>
                </c:pt>
              </c:strCache>
            </c:strRef>
          </c:tx>
          <c:spPr>
            <a:solidFill>
              <a:schemeClr val="accent5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'2x6_20181012_LODadded'!$AB$2:$AB$59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CE01-4726-8523-F359B4B9531B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'2x6_20181012_LODadded'!$F$2:$F$59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9.07</c:v>
                      </c:pt>
                      <c:pt idx="1">
                        <c:v>5.141</c:v>
                      </c:pt>
                      <c:pt idx="2">
                        <c:v>4.3479999999999999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CE01-4726-8523-F359B4B9531B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'2x6_20181012_LODadded'!$G$2:$G$59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1.8640000000000001</c:v>
                      </c:pt>
                      <c:pt idx="1">
                        <c:v>1.1830000000000001</c:v>
                      </c:pt>
                      <c:pt idx="2">
                        <c:v>0.85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CE01-4726-8523-F359B4B9531B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'2x6_20181012_LODadded'!$H$2:$H$59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CE01-4726-8523-F359B4B9531B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'2x6_20181012_LODadded'!$I$2:$I$59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195.596</c:v>
                      </c:pt>
                      <c:pt idx="1">
                        <c:v>167.92599999999999</c:v>
                      </c:pt>
                      <c:pt idx="2">
                        <c:v>139.91900000000001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CE01-4726-8523-F359B4B9531B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'2x6_20181012_LODadded'!$J$2:$J$59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34.972000000000001</c:v>
                      </c:pt>
                      <c:pt idx="1">
                        <c:v>47.334000000000003</c:v>
                      </c:pt>
                      <c:pt idx="2">
                        <c:v>54.896000000000001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CE01-4726-8523-F359B4B9531B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'2x6_20181012_LODadded'!$K$2:$K$59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285.94299999999998</c:v>
                      </c:pt>
                      <c:pt idx="1">
                        <c:v>211.26499999999999</c:v>
                      </c:pt>
                      <c:pt idx="2">
                        <c:v>182.16399999999999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CE01-4726-8523-F359B4B9531B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'2x6_20181012_LODadded'!$M$2:$M$59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23.291</c:v>
                      </c:pt>
                      <c:pt idx="1">
                        <c:v>32.789000000000001</c:v>
                      </c:pt>
                      <c:pt idx="2">
                        <c:v>34.337000000000003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CE01-4726-8523-F359B4B9531B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'2x6_20181012_LODadded'!$N$2:$N$59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214.679</c:v>
                      </c:pt>
                      <c:pt idx="1">
                        <c:v>152.49</c:v>
                      </c:pt>
                      <c:pt idx="2">
                        <c:v>145.61500000000001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CE01-4726-8523-F359B4B9531B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'2x6_20181012_LODadded'!$O$2:$O$59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CE01-4726-8523-F359B4B9531B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'2x6_20181012_LODadded'!$Q$2:$Q$59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5.59</c:v>
                      </c:pt>
                      <c:pt idx="1">
                        <c:v>6.782</c:v>
                      </c:pt>
                      <c:pt idx="2">
                        <c:v>6.5069999999999997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CE01-4726-8523-F359B4B9531B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'2x6_20181012_LODadded'!$R$2:$R$59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178.899</c:v>
                      </c:pt>
                      <c:pt idx="1">
                        <c:v>147.458</c:v>
                      </c:pt>
                      <c:pt idx="2">
                        <c:v>153.67699999999999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F-CE01-4726-8523-F359B4B9531B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'2x6_20181012_LODadded'!$S$2:$S$59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155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0-CE01-4726-8523-F359B4B9531B}"/>
                  </c:ext>
                </c:extLst>
              </c15:ser>
            </c15:filteredBarSeries>
            <c15:filteredBar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'2x6_20181012_LODadded'!$U$1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'2x6_20181012_LODadded'!$U$2:$U$59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2.5139999999999998</c:v>
                      </c:pt>
                      <c:pt idx="1">
                        <c:v>3.512</c:v>
                      </c:pt>
                      <c:pt idx="2">
                        <c:v>3.5249999999999999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1-CE01-4726-8523-F359B4B9531B}"/>
                  </c:ext>
                </c:extLst>
              </c15:ser>
            </c15:filteredBarSeries>
            <c15:filteredBar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'2x6_20181012_LODadded'!$V$1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'2x6_20181012_LODadded'!$V$2:$V$59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198.852</c:v>
                      </c:pt>
                      <c:pt idx="1">
                        <c:v>142.376</c:v>
                      </c:pt>
                      <c:pt idx="2">
                        <c:v>141.828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2-CE01-4726-8523-F359B4B9531B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'2x6_20181012_LODadded'!$W$2:$W$59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138</c:v>
                      </c:pt>
                      <c:pt idx="1">
                        <c:v>141</c:v>
                      </c:pt>
                      <c:pt idx="2">
                        <c:v>127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3-CE01-4726-8523-F359B4B9531B}"/>
                  </c:ext>
                </c:extLst>
              </c15:ser>
            </c15:filteredBarSeries>
            <c15:filteredBarSeries>
              <c15:ser>
                <c:idx val="19"/>
                <c:order val="1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'2x6_20181012_LODadded'!$Y$1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100n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'2x6_20181012_LODadded'!$Y$2:$Y$59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4-CE01-4726-8523-F359B4B9531B}"/>
                  </c:ext>
                </c:extLst>
              </c15:ser>
            </c15:filteredBarSeries>
            <c15:filteredBarSeries>
              <c15:ser>
                <c:idx val="20"/>
                <c:order val="2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'2x6_20181012_LODadded'!$Z$1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'2x6_20181012_LODadded'!$Z$2:$Z$59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5-CE01-4726-8523-F359B4B9531B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'2x6_20181012_LODadded'!$AA$2:$AA$59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6-CE01-4726-8523-F359B4B9531B}"/>
                  </c:ext>
                </c:extLst>
              </c15:ser>
            </c15:filteredBarSeries>
            <c15:filteredBarSeries>
              <c15:ser>
                <c:idx val="23"/>
                <c:order val="2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'2x6_20181012_LODadded'!$AC$1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'2x6_20181012_LODadded'!$AC$2:$AC$59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7-CE01-4726-8523-F359B4B9531B}"/>
                  </c:ext>
                </c:extLst>
              </c15:ser>
            </c15:filteredBarSeries>
            <c15:filteredBarSeries>
              <c15:ser>
                <c:idx val="24"/>
                <c:order val="2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'2x6_20181012_LODadded'!$AD$1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50n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'2x6_20181012_LODadded'!$AD$2:$AD$59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8-CE01-4726-8523-F359B4B9531B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'2x6_20181012_LODadded'!$AE$2:$AE$59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9-CE01-4726-8523-F359B4B9531B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  <c:max val="25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2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LOD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8"/>
          <c:order val="8"/>
          <c:tx>
            <c:strRef>
              <c:f>'2x6_20181012_LODadded'!$N$1</c:f>
              <c:strCache>
                <c:ptCount val="1"/>
                <c:pt idx="0">
                  <c:v>Limit of Detection (nM) 5u</c:v>
                </c:pt>
              </c:strCache>
              <c:extLst xmlns:c15="http://schemas.microsoft.com/office/drawing/2012/chart"/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'2x6_20181012_LODadded'!$N$2:$N$59</c:f>
              <c:numCache>
                <c:formatCode>General</c:formatCode>
                <c:ptCount val="3"/>
                <c:pt idx="0">
                  <c:v>214.679</c:v>
                </c:pt>
                <c:pt idx="1">
                  <c:v>152.49</c:v>
                </c:pt>
                <c:pt idx="2">
                  <c:v>145.61500000000001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86E3-455F-ADB7-7BC820C73CFC}"/>
            </c:ext>
          </c:extLst>
        </c:ser>
        <c:ser>
          <c:idx val="12"/>
          <c:order val="12"/>
          <c:tx>
            <c:strRef>
              <c:f>'2x6_20181012_LODadded'!$R$1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'2x6_20181012_LODadded'!$R$2:$R$59</c:f>
              <c:numCache>
                <c:formatCode>General</c:formatCode>
                <c:ptCount val="3"/>
                <c:pt idx="0">
                  <c:v>178.899</c:v>
                </c:pt>
                <c:pt idx="1">
                  <c:v>147.458</c:v>
                </c:pt>
                <c:pt idx="2">
                  <c:v>153.67699999999999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86E3-455F-ADB7-7BC820C73CFC}"/>
            </c:ext>
          </c:extLst>
        </c:ser>
        <c:ser>
          <c:idx val="16"/>
          <c:order val="16"/>
          <c:tx>
            <c:strRef>
              <c:f>'2x6_20181012_LODadded'!$V$1</c:f>
              <c:strCache>
                <c:ptCount val="1"/>
                <c:pt idx="0">
                  <c:v>Limit of Detection (nM) 500n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5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'2x6_20181012_LODadded'!$V$2:$V$59</c:f>
              <c:numCache>
                <c:formatCode>General</c:formatCode>
                <c:ptCount val="3"/>
                <c:pt idx="0">
                  <c:v>198.852</c:v>
                </c:pt>
                <c:pt idx="1">
                  <c:v>142.376</c:v>
                </c:pt>
                <c:pt idx="2">
                  <c:v>141.828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86E3-455F-ADB7-7BC820C73CFC}"/>
            </c:ext>
          </c:extLst>
        </c:ser>
        <c:ser>
          <c:idx val="20"/>
          <c:order val="20"/>
          <c:tx>
            <c:strRef>
              <c:f>'2x6_20181012_LODadded'!$Z$1</c:f>
              <c:strCache>
                <c:ptCount val="1"/>
                <c:pt idx="0">
                  <c:v>Limit of Detection (nM) 100n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3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'2x6_20181012_LODadded'!$Z$2:$Z$59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86E3-455F-ADB7-7BC820C73CFC}"/>
            </c:ext>
          </c:extLst>
        </c:ser>
        <c:ser>
          <c:idx val="24"/>
          <c:order val="24"/>
          <c:tx>
            <c:strRef>
              <c:f>'2x6_20181012_LODadded'!$AD$1</c:f>
              <c:strCache>
                <c:ptCount val="1"/>
                <c:pt idx="0">
                  <c:v>Limit of Detection (nM) 50n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'2x6_20181012_LODadded'!$AD$2:$AD$59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86E3-455F-ADB7-7BC820C73CFC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'2x6_20181012_LODadded'!$F$2:$F$59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9.07</c:v>
                      </c:pt>
                      <c:pt idx="1">
                        <c:v>5.141</c:v>
                      </c:pt>
                      <c:pt idx="2">
                        <c:v>4.3479999999999999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86E3-455F-ADB7-7BC820C73CFC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'2x6_20181012_LODadded'!$G$2:$G$59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1.8640000000000001</c:v>
                      </c:pt>
                      <c:pt idx="1">
                        <c:v>1.1830000000000001</c:v>
                      </c:pt>
                      <c:pt idx="2">
                        <c:v>0.85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86E3-455F-ADB7-7BC820C73CFC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'2x6_20181012_LODadded'!$H$2:$H$59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86E3-455F-ADB7-7BC820C73CFC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'2x6_20181012_LODadded'!$I$2:$I$59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195.596</c:v>
                      </c:pt>
                      <c:pt idx="1">
                        <c:v>167.92599999999999</c:v>
                      </c:pt>
                      <c:pt idx="2">
                        <c:v>139.91900000000001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86E3-455F-ADB7-7BC820C73CFC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'2x6_20181012_LODadded'!$J$2:$J$59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34.972000000000001</c:v>
                      </c:pt>
                      <c:pt idx="1">
                        <c:v>47.334000000000003</c:v>
                      </c:pt>
                      <c:pt idx="2">
                        <c:v>54.896000000000001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86E3-455F-ADB7-7BC820C73CFC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'2x6_20181012_LODadded'!$K$2:$K$59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285.94299999999998</c:v>
                      </c:pt>
                      <c:pt idx="1">
                        <c:v>211.26499999999999</c:v>
                      </c:pt>
                      <c:pt idx="2">
                        <c:v>182.16399999999999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86E3-455F-ADB7-7BC820C73CFC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'2x6_20181012_LODadded'!$L$2:$L$59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130.26300000000001</c:v>
                      </c:pt>
                      <c:pt idx="1">
                        <c:v>116.32599999999999</c:v>
                      </c:pt>
                      <c:pt idx="2">
                        <c:v>87.519000000000005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86E3-455F-ADB7-7BC820C73CFC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'2x6_20181012_LODadded'!$M$2:$M$59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23.291</c:v>
                      </c:pt>
                      <c:pt idx="1">
                        <c:v>32.789000000000001</c:v>
                      </c:pt>
                      <c:pt idx="2">
                        <c:v>34.337000000000003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86E3-455F-ADB7-7BC820C73CFC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'2x6_20181012_LODadded'!$O$2:$O$59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86E3-455F-ADB7-7BC820C73CFC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'2x6_20181012_LODadded'!$P$2:$P$59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31.263000000000002</c:v>
                      </c:pt>
                      <c:pt idx="1">
                        <c:v>24.059000000000001</c:v>
                      </c:pt>
                      <c:pt idx="2">
                        <c:v>16.585999999999999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86E3-455F-ADB7-7BC820C73CFC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'2x6_20181012_LODadded'!$Q$2:$Q$59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5.59</c:v>
                      </c:pt>
                      <c:pt idx="1">
                        <c:v>6.782</c:v>
                      </c:pt>
                      <c:pt idx="2">
                        <c:v>6.5069999999999997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86E3-455F-ADB7-7BC820C73CFC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'2x6_20181012_LODadded'!$S$2:$S$59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155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0-86E3-455F-ADB7-7BC820C73CFC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Mean Signal 500n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'2x6_20181012_LODadded'!$T$2:$T$59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14.063000000000001</c:v>
                      </c:pt>
                      <c:pt idx="1">
                        <c:v>12.459</c:v>
                      </c:pt>
                      <c:pt idx="2">
                        <c:v>8.9860000000000007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86E3-455F-ADB7-7BC820C73CFC}"/>
                  </c:ext>
                </c:extLst>
              </c15:ser>
            </c15:filteredBarSeries>
            <c15:filteredBar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'2x6_20181012_LODadded'!$U$1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'2x6_20181012_LODadded'!$U$2:$U$59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2.5139999999999998</c:v>
                      </c:pt>
                      <c:pt idx="1">
                        <c:v>3.512</c:v>
                      </c:pt>
                      <c:pt idx="2">
                        <c:v>3.5249999999999999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1-86E3-455F-ADB7-7BC820C73CFC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'2x6_20181012_LODadded'!$W$2:$W$59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138</c:v>
                      </c:pt>
                      <c:pt idx="1">
                        <c:v>141</c:v>
                      </c:pt>
                      <c:pt idx="2">
                        <c:v>127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3-86E3-455F-ADB7-7BC820C73CFC}"/>
                  </c:ext>
                </c:extLst>
              </c15:ser>
            </c15:filteredBarSeries>
            <c15:filteredBarSeries>
              <c15:ser>
                <c:idx val="18"/>
                <c:order val="1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'2x6_20181012_LODadded'!$X$1</c15:sqref>
                        </c15:formulaRef>
                      </c:ext>
                    </c:extLst>
                    <c:strCache>
                      <c:ptCount val="1"/>
                      <c:pt idx="0">
                        <c:v>Mean Signal 100n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'2x6_20181012_LODadded'!$X$2:$X$59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86E3-455F-ADB7-7BC820C73CFC}"/>
                  </c:ext>
                </c:extLst>
              </c15:ser>
            </c15:filteredBarSeries>
            <c15:filteredBarSeries>
              <c15:ser>
                <c:idx val="19"/>
                <c:order val="1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'2x6_20181012_LODadded'!$Y$1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100n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'2x6_20181012_LODadded'!$Y$2:$Y$59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4-86E3-455F-ADB7-7BC820C73CFC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'2x6_20181012_LODadded'!$AA$2:$AA$59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6-86E3-455F-ADB7-7BC820C73CFC}"/>
                  </c:ext>
                </c:extLst>
              </c15:ser>
            </c15:filteredBarSeries>
            <c15:filteredBarSeries>
              <c15:ser>
                <c:idx val="22"/>
                <c:order val="2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'2x6_20181012_LODadded'!$AB$1</c15:sqref>
                        </c15:formulaRef>
                      </c:ext>
                    </c:extLst>
                    <c:strCache>
                      <c:ptCount val="1"/>
                      <c:pt idx="0">
                        <c:v>Mean Signal 50n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'2x6_20181012_LODadded'!$AB$2:$AB$59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86E3-455F-ADB7-7BC820C73CFC}"/>
                  </c:ext>
                </c:extLst>
              </c15:ser>
            </c15:filteredBarSeries>
            <c15:filteredBarSeries>
              <c15:ser>
                <c:idx val="23"/>
                <c:order val="2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'2x6_20181012_LODadded'!$AC$1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'2x6_20181012_LODadded'!$AC$2:$AC$59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7-86E3-455F-ADB7-7BC820C73CFC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'2x6_20181012_LODadded'!$AE$2:$AE$59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9-86E3-455F-ADB7-7BC820C73CFC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  <c:max val="300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title>
          <c:tx>
            <c:rich>
              <a:bodyPr rot="-5400000" spcFirstLastPara="1" vertOverflow="ellipsis" vert="horz" wrap="square" anchor="ctr" anchorCtr="1"/>
              <a:lstStyle/>
              <a:p>
                <a:pPr>
                  <a:defRPr sz="1600" b="0" i="0" u="none" strike="noStrike" kern="1200" baseline="0">
                    <a:solidFill>
                      <a:schemeClr val="tx1">
                        <a:lumMod val="65000"/>
                        <a:lumOff val="35000"/>
                      </a:schemeClr>
                    </a:solidFill>
                    <a:latin typeface="+mn-lt"/>
                    <a:ea typeface="+mn-ea"/>
                    <a:cs typeface="+mn-cs"/>
                  </a:defRPr>
                </a:pPr>
                <a:r>
                  <a:rPr lang="en-US" dirty="0" err="1"/>
                  <a:t>nM</a:t>
                </a:r>
                <a:endParaRPr lang="en-US" dirty="0"/>
              </a:p>
            </c:rich>
          </c:tx>
          <c:overlay val="0"/>
          <c:spPr>
            <a:noFill/>
            <a:ln>
              <a:noFill/>
            </a:ln>
            <a:effectLst/>
          </c:spPr>
          <c:txPr>
            <a:bodyPr rot="-5400000" spcFirstLastPara="1" vertOverflow="ellipsis" vert="horz" wrap="square" anchor="ctr" anchorCtr="1"/>
            <a:lstStyle/>
            <a:p>
              <a:pPr>
                <a:defRPr sz="1600" b="0" i="0" u="none" strike="noStrike" kern="1200" baseline="0">
                  <a:solidFill>
                    <a:schemeClr val="tx1">
                      <a:lumMod val="65000"/>
                      <a:lumOff val="35000"/>
                    </a:schemeClr>
                  </a:solidFill>
                  <a:latin typeface="+mn-lt"/>
                  <a:ea typeface="+mn-ea"/>
                  <a:cs typeface="+mn-cs"/>
                </a:defRPr>
              </a:pPr>
              <a:endParaRPr lang="en-US"/>
            </a:p>
          </c:txPr>
        </c:title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3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Signal to Noise Comparison – 16/25/35mm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7"/>
          <c:order val="7"/>
          <c:tx>
            <c:strRef>
              <c:f>'2x6_20181012_LODadded'!$M$1</c:f>
              <c:strCache>
                <c:ptCount val="1"/>
                <c:pt idx="0">
                  <c:v>Signal to Noise Ratio 5u</c:v>
                </c:pt>
              </c:strCache>
              <c:extLst xmlns:c15="http://schemas.microsoft.com/office/drawing/2012/chart"/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'2x6_20181012_LODadded'!$M$2:$M$59</c:f>
              <c:numCache>
                <c:formatCode>General</c:formatCode>
                <c:ptCount val="3"/>
                <c:pt idx="0">
                  <c:v>23.291</c:v>
                </c:pt>
                <c:pt idx="1">
                  <c:v>32.789000000000001</c:v>
                </c:pt>
                <c:pt idx="2">
                  <c:v>34.337000000000003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B-E307-4EFC-85C1-32CF37E8CF92}"/>
            </c:ext>
          </c:extLst>
        </c:ser>
        <c:ser>
          <c:idx val="11"/>
          <c:order val="11"/>
          <c:tx>
            <c:strRef>
              <c:f>'2x6_20181012_LODadded'!$Q$1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'2x6_20181012_LODadded'!$Q$2:$Q$59</c:f>
              <c:numCache>
                <c:formatCode>General</c:formatCode>
                <c:ptCount val="3"/>
                <c:pt idx="0">
                  <c:v>5.59</c:v>
                </c:pt>
                <c:pt idx="1">
                  <c:v>6.782</c:v>
                </c:pt>
                <c:pt idx="2">
                  <c:v>6.5069999999999997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E-E307-4EFC-85C1-32CF37E8CF92}"/>
            </c:ext>
          </c:extLst>
        </c:ser>
        <c:ser>
          <c:idx val="15"/>
          <c:order val="15"/>
          <c:tx>
            <c:strRef>
              <c:f>'2x6_20181012_LODadded'!$U$1</c:f>
              <c:strCache>
                <c:ptCount val="1"/>
                <c:pt idx="0">
                  <c:v>Signal to Noise Ratio 500n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4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'2x6_20181012_LODadded'!$U$2:$U$59</c:f>
              <c:numCache>
                <c:formatCode>General</c:formatCode>
                <c:ptCount val="3"/>
                <c:pt idx="0">
                  <c:v>2.5139999999999998</c:v>
                </c:pt>
                <c:pt idx="1">
                  <c:v>3.512</c:v>
                </c:pt>
                <c:pt idx="2">
                  <c:v>3.5249999999999999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1-E307-4EFC-85C1-32CF37E8CF92}"/>
            </c:ext>
          </c:extLst>
        </c:ser>
        <c:ser>
          <c:idx val="19"/>
          <c:order val="19"/>
          <c:tx>
            <c:strRef>
              <c:f>'2x6_20181012_LODadded'!$Y$1</c:f>
              <c:strCache>
                <c:ptCount val="1"/>
                <c:pt idx="0">
                  <c:v>Signal to Noise Ratio 100n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2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'2x6_20181012_LODadded'!$Y$2:$Y$59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4-E307-4EFC-85C1-32CF37E8CF92}"/>
            </c:ext>
          </c:extLst>
        </c:ser>
        <c:ser>
          <c:idx val="23"/>
          <c:order val="23"/>
          <c:tx>
            <c:strRef>
              <c:f>'2x6_20181012_LODadded'!$AC$1</c:f>
              <c:strCache>
                <c:ptCount val="1"/>
                <c:pt idx="0">
                  <c:v>Signal to Noise Ratio 50n</c:v>
                </c:pt>
              </c:strCache>
              <c:extLst xmlns:c15="http://schemas.microsoft.com/office/drawing/2012/chart"/>
            </c:strRef>
          </c:tx>
          <c:spPr>
            <a:solidFill>
              <a:schemeClr val="accent6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3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2</c:v>
                  </c:pt>
                </c:lvl>
                <c:lvl>
                  <c:pt idx="0">
                    <c:v>16</c:v>
                  </c:pt>
                  <c:pt idx="1">
                    <c:v>25</c:v>
                  </c:pt>
                  <c:pt idx="2">
                    <c:v>35</c:v>
                  </c:pt>
                </c:lvl>
                <c:lvl>
                  <c:pt idx="0">
                    <c:v>4</c:v>
                  </c:pt>
                  <c:pt idx="1">
                    <c:v>4</c:v>
                  </c:pt>
                  <c:pt idx="2">
                    <c:v>4</c:v>
                  </c:pt>
                </c:lvl>
              </c:multiLvlStrCache>
            </c:multiLvlStrRef>
          </c:cat>
          <c:val>
            <c:numRef>
              <c:f>'2x6_20181012_LODadded'!$AC$2:$AC$59</c:f>
              <c:numCache>
                <c:formatCode>General</c:formatCode>
                <c:ptCount val="3"/>
                <c:pt idx="0">
                  <c:v>0</c:v>
                </c:pt>
                <c:pt idx="1">
                  <c:v>0</c:v>
                </c:pt>
                <c:pt idx="2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7-E307-4EFC-85C1-32CF37E8CF92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'2x6_20181012_LODadded'!$F$2:$F$59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9.07</c:v>
                      </c:pt>
                      <c:pt idx="1">
                        <c:v>5.141</c:v>
                      </c:pt>
                      <c:pt idx="2">
                        <c:v>4.3479999999999999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E307-4EFC-85C1-32CF37E8CF92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'2x6_20181012_LODadded'!$G$2:$G$59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1.8640000000000001</c:v>
                      </c:pt>
                      <c:pt idx="1">
                        <c:v>1.1830000000000001</c:v>
                      </c:pt>
                      <c:pt idx="2">
                        <c:v>0.85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E307-4EFC-85C1-32CF37E8CF92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'2x6_20181012_LODadded'!$H$2:$H$59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E307-4EFC-85C1-32CF37E8CF92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'2x6_20181012_LODadded'!$I$2:$I$59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195.596</c:v>
                      </c:pt>
                      <c:pt idx="1">
                        <c:v>167.92599999999999</c:v>
                      </c:pt>
                      <c:pt idx="2">
                        <c:v>139.91900000000001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E307-4EFC-85C1-32CF37E8CF92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'2x6_20181012_LODadded'!$J$2:$J$59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34.972000000000001</c:v>
                      </c:pt>
                      <c:pt idx="1">
                        <c:v>47.334000000000003</c:v>
                      </c:pt>
                      <c:pt idx="2">
                        <c:v>54.896000000000001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E307-4EFC-85C1-32CF37E8CF92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'2x6_20181012_LODadded'!$K$2:$K$59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285.94299999999998</c:v>
                      </c:pt>
                      <c:pt idx="1">
                        <c:v>211.26499999999999</c:v>
                      </c:pt>
                      <c:pt idx="2">
                        <c:v>182.16399999999999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E307-4EFC-85C1-32CF37E8CF92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'2x6_20181012_LODadded'!$L$2:$L$59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130.26300000000001</c:v>
                      </c:pt>
                      <c:pt idx="1">
                        <c:v>116.32599999999999</c:v>
                      </c:pt>
                      <c:pt idx="2">
                        <c:v>87.519000000000005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E307-4EFC-85C1-32CF37E8CF92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'2x6_20181012_LODadded'!$N$2:$N$59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214.679</c:v>
                      </c:pt>
                      <c:pt idx="1">
                        <c:v>152.49</c:v>
                      </c:pt>
                      <c:pt idx="2">
                        <c:v>145.61500000000001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E307-4EFC-85C1-32CF37E8CF92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'2x6_20181012_LODadded'!$O$2:$O$59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E307-4EFC-85C1-32CF37E8CF92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'2x6_20181012_LODadded'!$P$2:$P$59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31.263000000000002</c:v>
                      </c:pt>
                      <c:pt idx="1">
                        <c:v>24.059000000000001</c:v>
                      </c:pt>
                      <c:pt idx="2">
                        <c:v>16.585999999999999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E307-4EFC-85C1-32CF37E8CF92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'2x6_20181012_LODadded'!$R$2:$R$59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178.899</c:v>
                      </c:pt>
                      <c:pt idx="1">
                        <c:v>147.458</c:v>
                      </c:pt>
                      <c:pt idx="2">
                        <c:v>153.67699999999999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F-E307-4EFC-85C1-32CF37E8CF92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'2x6_20181012_LODadded'!$S$2:$S$59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155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0-E307-4EFC-85C1-32CF37E8CF92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Mean Signal 500n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'2x6_20181012_LODadded'!$T$2:$T$59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14.063000000000001</c:v>
                      </c:pt>
                      <c:pt idx="1">
                        <c:v>12.459</c:v>
                      </c:pt>
                      <c:pt idx="2">
                        <c:v>8.9860000000000007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E307-4EFC-85C1-32CF37E8CF92}"/>
                  </c:ext>
                </c:extLst>
              </c15:ser>
            </c15:filteredBarSeries>
            <c15:filteredBar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'2x6_20181012_LODadded'!$V$1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'2x6_20181012_LODadded'!$V$2:$V$59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198.852</c:v>
                      </c:pt>
                      <c:pt idx="1">
                        <c:v>142.376</c:v>
                      </c:pt>
                      <c:pt idx="2">
                        <c:v>141.828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2-E307-4EFC-85C1-32CF37E8CF92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'2x6_20181012_LODadded'!$W$2:$W$59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138</c:v>
                      </c:pt>
                      <c:pt idx="1">
                        <c:v>141</c:v>
                      </c:pt>
                      <c:pt idx="2">
                        <c:v>127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3-E307-4EFC-85C1-32CF37E8CF92}"/>
                  </c:ext>
                </c:extLst>
              </c15:ser>
            </c15:filteredBarSeries>
            <c15:filteredBarSeries>
              <c15:ser>
                <c:idx val="18"/>
                <c:order val="1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'2x6_20181012_LODadded'!$X$1</c15:sqref>
                        </c15:formulaRef>
                      </c:ext>
                    </c:extLst>
                    <c:strCache>
                      <c:ptCount val="1"/>
                      <c:pt idx="0">
                        <c:v>Mean Signal 100n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'2x6_20181012_LODadded'!$X$2:$X$59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E307-4EFC-85C1-32CF37E8CF92}"/>
                  </c:ext>
                </c:extLst>
              </c15:ser>
            </c15:filteredBarSeries>
            <c15:filteredBarSeries>
              <c15:ser>
                <c:idx val="20"/>
                <c:order val="2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'2x6_20181012_LODadded'!$Z$1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'2x6_20181012_LODadded'!$Z$2:$Z$59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5-E307-4EFC-85C1-32CF37E8CF92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'2x6_20181012_LODadded'!$AA$2:$AA$59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6-E307-4EFC-85C1-32CF37E8CF92}"/>
                  </c:ext>
                </c:extLst>
              </c15:ser>
            </c15:filteredBarSeries>
            <c15:filteredBarSeries>
              <c15:ser>
                <c:idx val="22"/>
                <c:order val="2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'2x6_20181012_LODadded'!$AB$1</c15:sqref>
                        </c15:formulaRef>
                      </c:ext>
                    </c:extLst>
                    <c:strCache>
                      <c:ptCount val="1"/>
                      <c:pt idx="0">
                        <c:v>Mean Signal 50n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'2x6_20181012_LODadded'!$AB$2:$AB$59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E307-4EFC-85C1-32CF37E8CF92}"/>
                  </c:ext>
                </c:extLst>
              </c15:ser>
            </c15:filteredBarSeries>
            <c15:filteredBarSeries>
              <c15:ser>
                <c:idx val="24"/>
                <c:order val="2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'2x6_20181012_LODadded'!$AD$1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50n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'2x6_20181012_LODadded'!$AD$2:$AD$59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8-E307-4EFC-85C1-32CF37E8CF92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3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2</c:v>
                        </c:pt>
                      </c:lvl>
                      <c:lvl>
                        <c:pt idx="0">
                          <c:v>16</c:v>
                        </c:pt>
                        <c:pt idx="1">
                          <c:v>25</c:v>
                        </c:pt>
                        <c:pt idx="2">
                          <c:v>35</c:v>
                        </c:pt>
                      </c:lvl>
                      <c:lvl>
                        <c:pt idx="0">
                          <c:v>4</c:v>
                        </c:pt>
                        <c:pt idx="1">
                          <c:v>4</c:v>
                        </c:pt>
                        <c:pt idx="2">
                          <c:v>4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'2x6_20181012_LODadded'!$AE$2:$AE$59</c15:sqref>
                        </c15:formulaRef>
                      </c:ext>
                    </c:extLst>
                    <c:numCache>
                      <c:formatCode>General</c:formatCode>
                      <c:ptCount val="3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9-E307-4EFC-85C1-32CF37E8CF92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4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Signal Comparison – 2/5sec and 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6"/>
          <c:order val="6"/>
          <c:tx>
            <c:strRef>
              <c:f>'2x6_20181012_LODadded'!$L$1</c:f>
              <c:strCache>
                <c:ptCount val="1"/>
                <c:pt idx="0">
                  <c:v>Mean Signal 5u</c:v>
                </c:pt>
              </c:strCache>
            </c:strRef>
          </c:tx>
          <c:spPr>
            <a:solidFill>
              <a:schemeClr val="accent1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'2x6_20181012_LODadded'!$L$2:$L$59</c:f>
              <c:numCache>
                <c:formatCode>General</c:formatCode>
                <c:ptCount val="4"/>
                <c:pt idx="0">
                  <c:v>130.411</c:v>
                </c:pt>
                <c:pt idx="1">
                  <c:v>97.555000000000007</c:v>
                </c:pt>
                <c:pt idx="2">
                  <c:v>191.83799999999999</c:v>
                </c:pt>
                <c:pt idx="3">
                  <c:v>149.19900000000001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F5F3-4090-9CA3-E5CC52ABD134}"/>
            </c:ext>
          </c:extLst>
        </c:ser>
        <c:ser>
          <c:idx val="10"/>
          <c:order val="10"/>
          <c:tx>
            <c:strRef>
              <c:f>'2x6_20181012_LODadded'!$P$1</c:f>
              <c:strCache>
                <c:ptCount val="1"/>
                <c:pt idx="0">
                  <c:v>Mean Signal 1u</c:v>
                </c:pt>
              </c:strCache>
            </c:strRef>
          </c:tx>
          <c:spPr>
            <a:solidFill>
              <a:schemeClr val="accent5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'2x6_20181012_LODadded'!$P$2:$P$59</c:f>
              <c:numCache>
                <c:formatCode>General</c:formatCode>
                <c:ptCount val="4"/>
                <c:pt idx="0">
                  <c:v>25.943999999999999</c:v>
                </c:pt>
                <c:pt idx="1">
                  <c:v>20.155000000000001</c:v>
                </c:pt>
                <c:pt idx="2">
                  <c:v>58.037999999999997</c:v>
                </c:pt>
                <c:pt idx="3">
                  <c:v>48.731999999999999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F5F3-4090-9CA3-E5CC52ABD134}"/>
            </c:ext>
          </c:extLst>
        </c:ser>
        <c:ser>
          <c:idx val="14"/>
          <c:order val="14"/>
          <c:tx>
            <c:strRef>
              <c:f>'2x6_20181012_LODadded'!$T$1</c:f>
              <c:strCache>
                <c:ptCount val="1"/>
                <c:pt idx="0">
                  <c:v>Mean Signal 500n</c:v>
                </c:pt>
              </c:strCache>
            </c:strRef>
          </c:tx>
          <c:spPr>
            <a:solidFill>
              <a:schemeClr val="accent3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'2x6_20181012_LODadded'!$T$2:$T$59</c:f>
              <c:numCache>
                <c:formatCode>General</c:formatCode>
                <c:ptCount val="4"/>
                <c:pt idx="0">
                  <c:v>7.5439999999999996</c:v>
                </c:pt>
                <c:pt idx="1">
                  <c:v>8.2889999999999997</c:v>
                </c:pt>
                <c:pt idx="2">
                  <c:v>16.971</c:v>
                </c:pt>
                <c:pt idx="3">
                  <c:v>21.065999999999999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2-F5F3-4090-9CA3-E5CC52ABD134}"/>
            </c:ext>
          </c:extLst>
        </c:ser>
        <c:ser>
          <c:idx val="18"/>
          <c:order val="18"/>
          <c:tx>
            <c:strRef>
              <c:f>'2x6_20181012_LODadded'!$X$1</c:f>
              <c:strCache>
                <c:ptCount val="1"/>
                <c:pt idx="0">
                  <c:v>Mean Signal 100n</c:v>
                </c:pt>
              </c:strCache>
            </c:strRef>
          </c:tx>
          <c:spPr>
            <a:solidFill>
              <a:schemeClr val="accent1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'2x6_20181012_LODadded'!$X$2:$X$59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6.532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3-F5F3-4090-9CA3-E5CC52ABD134}"/>
            </c:ext>
          </c:extLst>
        </c:ser>
        <c:ser>
          <c:idx val="22"/>
          <c:order val="22"/>
          <c:tx>
            <c:strRef>
              <c:f>'2x6_20181012_LODadded'!$AB$1</c:f>
              <c:strCache>
                <c:ptCount val="1"/>
                <c:pt idx="0">
                  <c:v>Mean Signal 50n</c:v>
                </c:pt>
              </c:strCache>
            </c:strRef>
          </c:tx>
          <c:spPr>
            <a:solidFill>
              <a:schemeClr val="accent5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'2x6_20181012_LODadded'!$AB$2:$AB$59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4-F5F3-4090-9CA3-E5CC52ABD134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'2x6_20181012_LODadded'!$F$2:$F$59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5.6559999999999997</c:v>
                      </c:pt>
                      <c:pt idx="1">
                        <c:v>5.0449999999999999</c:v>
                      </c:pt>
                      <c:pt idx="2">
                        <c:v>11.295999999999999</c:v>
                      </c:pt>
                      <c:pt idx="3">
                        <c:v>9.6679999999999993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F5F3-4090-9CA3-E5CC52ABD134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'2x6_20181012_LODadded'!$G$2:$G$59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1.216</c:v>
                      </c:pt>
                      <c:pt idx="1">
                        <c:v>1.4119999999999999</c:v>
                      </c:pt>
                      <c:pt idx="2">
                        <c:v>2.0259999999999998</c:v>
                      </c:pt>
                      <c:pt idx="3">
                        <c:v>1.4410000000000001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F5F3-4090-9CA3-E5CC52ABD134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'2x6_20181012_LODadded'!$H$2:$H$59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  <c:pt idx="3">
                        <c:v>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F5F3-4090-9CA3-E5CC52ABD134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'2x6_20181012_LODadded'!$I$2:$I$59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189.21100000000001</c:v>
                      </c:pt>
                      <c:pt idx="1">
                        <c:v>148.489</c:v>
                      </c:pt>
                      <c:pt idx="2">
                        <c:v>242.70400000000001</c:v>
                      </c:pt>
                      <c:pt idx="3">
                        <c:v>211.066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F5F3-4090-9CA3-E5CC52ABD134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'2x6_20181012_LODadded'!$J$2:$J$59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51.85</c:v>
                      </c:pt>
                      <c:pt idx="1">
                        <c:v>35.048999999999999</c:v>
                      </c:pt>
                      <c:pt idx="2">
                        <c:v>39.933999999999997</c:v>
                      </c:pt>
                      <c:pt idx="3">
                        <c:v>48.826999999999998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F5F3-4090-9CA3-E5CC52ABD134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'2x6_20181012_LODadded'!$K$2:$K$59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192.864</c:v>
                      </c:pt>
                      <c:pt idx="1">
                        <c:v>285.31200000000001</c:v>
                      </c:pt>
                      <c:pt idx="2">
                        <c:v>250.411</c:v>
                      </c:pt>
                      <c:pt idx="3">
                        <c:v>204.803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F5F3-4090-9CA3-E5CC52ABD134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'2x6_20181012_LODadded'!$M$2:$M$59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35.737000000000002</c:v>
                      </c:pt>
                      <c:pt idx="1">
                        <c:v>23.027000000000001</c:v>
                      </c:pt>
                      <c:pt idx="2">
                        <c:v>31.565000000000001</c:v>
                      </c:pt>
                      <c:pt idx="3">
                        <c:v>34.515000000000001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F5F3-4090-9CA3-E5CC52ABD134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'2x6_20181012_LODadded'!$N$2:$N$59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139.911</c:v>
                      </c:pt>
                      <c:pt idx="1">
                        <c:v>217.136</c:v>
                      </c:pt>
                      <c:pt idx="2">
                        <c:v>158.404</c:v>
                      </c:pt>
                      <c:pt idx="3">
                        <c:v>144.863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C-F5F3-4090-9CA3-E5CC52ABD134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'2x6_20181012_LODadded'!$O$2:$O$59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141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141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F5F3-4090-9CA3-E5CC52ABD134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'2x6_20181012_LODadded'!$Q$2:$Q$59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7.11</c:v>
                      </c:pt>
                      <c:pt idx="1">
                        <c:v>4.7569999999999997</c:v>
                      </c:pt>
                      <c:pt idx="2">
                        <c:v>9.5489999999999995</c:v>
                      </c:pt>
                      <c:pt idx="3">
                        <c:v>11.273999999999999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F5F3-4090-9CA3-E5CC52ABD134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'2x6_20181012_LODadded'!$R$2:$R$59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140.654</c:v>
                      </c:pt>
                      <c:pt idx="1">
                        <c:v>210.19499999999999</c:v>
                      </c:pt>
                      <c:pt idx="2">
                        <c:v>104.718</c:v>
                      </c:pt>
                      <c:pt idx="3">
                        <c:v>88.703000000000003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F-F5F3-4090-9CA3-E5CC52ABD134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'2x6_20181012_LODadded'!$S$2:$S$59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0-F5F3-4090-9CA3-E5CC52ABD134}"/>
                  </c:ext>
                </c:extLst>
              </c15:ser>
            </c15:filteredBarSeries>
            <c15:filteredBar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'2x6_20181012_LODadded'!$U$1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'2x6_20181012_LODadded'!$U$2:$U$59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2.0670000000000002</c:v>
                      </c:pt>
                      <c:pt idx="1">
                        <c:v>1.956</c:v>
                      </c:pt>
                      <c:pt idx="2">
                        <c:v>2.7919999999999998</c:v>
                      </c:pt>
                      <c:pt idx="3">
                        <c:v>4.8730000000000002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1-F5F3-4090-9CA3-E5CC52ABD134}"/>
                  </c:ext>
                </c:extLst>
              </c15:ser>
            </c15:filteredBarSeries>
            <c15:filteredBar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'2x6_20181012_LODadded'!$V$1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'2x6_20181012_LODadded'!$V$2:$V$59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241.846</c:v>
                      </c:pt>
                      <c:pt idx="1">
                        <c:v>255.56100000000001</c:v>
                      </c:pt>
                      <c:pt idx="2">
                        <c:v>179.05699999999999</c:v>
                      </c:pt>
                      <c:pt idx="3">
                        <c:v>102.601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2-F5F3-4090-9CA3-E5CC52ABD134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'2x6_20181012_LODadded'!$W$2:$W$59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141</c:v>
                      </c:pt>
                      <c:pt idx="3">
                        <c:v>141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3-F5F3-4090-9CA3-E5CC52ABD134}"/>
                  </c:ext>
                </c:extLst>
              </c15:ser>
            </c15:filteredBarSeries>
            <c15:filteredBarSeries>
              <c15:ser>
                <c:idx val="19"/>
                <c:order val="1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'2x6_20181012_LODadded'!$Y$1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100n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'2x6_20181012_LODadded'!$Y$2:$Y$59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1.5109999999999999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4-F5F3-4090-9CA3-E5CC52ABD134}"/>
                  </c:ext>
                </c:extLst>
              </c15:ser>
            </c15:filteredBarSeries>
            <c15:filteredBarSeries>
              <c15:ser>
                <c:idx val="20"/>
                <c:order val="2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'2x6_20181012_LODadded'!$Z$1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'2x6_20181012_LODadded'!$Z$2:$Z$59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66.174999999999997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5-F5F3-4090-9CA3-E5CC52ABD134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'2x6_20181012_LODadded'!$AA$2:$AA$59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6-F5F3-4090-9CA3-E5CC52ABD134}"/>
                  </c:ext>
                </c:extLst>
              </c15:ser>
            </c15:filteredBarSeries>
            <c15:filteredBarSeries>
              <c15:ser>
                <c:idx val="23"/>
                <c:order val="2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'2x6_20181012_LODadded'!$AC$1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'2x6_20181012_LODadded'!$AC$2:$AC$59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7-F5F3-4090-9CA3-E5CC52ABD134}"/>
                  </c:ext>
                </c:extLst>
              </c15:ser>
            </c15:filteredBarSeries>
            <c15:filteredBarSeries>
              <c15:ser>
                <c:idx val="24"/>
                <c:order val="2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'2x6_20181012_LODadded'!$AD$1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50n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'2x6_20181012_LODadded'!$AD$2:$AD$59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8-F5F3-4090-9CA3-E5CC52ABD134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'2x6_20181012_LODadded'!$AE$2:$AE$59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9-F5F3-4090-9CA3-E5CC52ABD134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5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LOD Comparison – 2/5sec and 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8"/>
          <c:order val="8"/>
          <c:tx>
            <c:strRef>
              <c:f>'2x6_20181012_LODadded'!$N$1</c:f>
              <c:strCache>
                <c:ptCount val="1"/>
                <c:pt idx="0">
                  <c:v>Limit of Detection (nM) 5u</c:v>
                </c:pt>
              </c:strCache>
              <c:extLst xmlns:c15="http://schemas.microsoft.com/office/drawing/2012/chart"/>
            </c:strRef>
          </c:tx>
          <c:spPr>
            <a:solidFill>
              <a:schemeClr val="accent3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'2x6_20181012_LODadded'!$N$2:$N$59</c:f>
              <c:numCache>
                <c:formatCode>General</c:formatCode>
                <c:ptCount val="4"/>
                <c:pt idx="0">
                  <c:v>139.911</c:v>
                </c:pt>
                <c:pt idx="1">
                  <c:v>217.136</c:v>
                </c:pt>
                <c:pt idx="2">
                  <c:v>158.404</c:v>
                </c:pt>
                <c:pt idx="3">
                  <c:v>144.863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474C-4B84-9D00-C7C234F9C915}"/>
            </c:ext>
          </c:extLst>
        </c:ser>
        <c:ser>
          <c:idx val="12"/>
          <c:order val="12"/>
          <c:tx>
            <c:strRef>
              <c:f>'2x6_20181012_LODadded'!$R$1</c:f>
              <c:strCache>
                <c:ptCount val="1"/>
                <c:pt idx="0">
                  <c:v>Limit of Detection (nM)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'2x6_20181012_LODadded'!$R$2:$R$59</c:f>
              <c:numCache>
                <c:formatCode>General</c:formatCode>
                <c:ptCount val="4"/>
                <c:pt idx="0">
                  <c:v>140.654</c:v>
                </c:pt>
                <c:pt idx="1">
                  <c:v>210.19499999999999</c:v>
                </c:pt>
                <c:pt idx="2">
                  <c:v>104.718</c:v>
                </c:pt>
                <c:pt idx="3">
                  <c:v>88.703000000000003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474C-4B84-9D00-C7C234F9C915}"/>
            </c:ext>
          </c:extLst>
        </c:ser>
        <c:ser>
          <c:idx val="16"/>
          <c:order val="16"/>
          <c:tx>
            <c:strRef>
              <c:f>'2x6_20181012_LODadded'!$V$1</c:f>
              <c:strCache>
                <c:ptCount val="1"/>
                <c:pt idx="0">
                  <c:v>Limit of Detection (nM) 500n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5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'2x6_20181012_LODadded'!$V$2:$V$59</c:f>
              <c:numCache>
                <c:formatCode>General</c:formatCode>
                <c:ptCount val="4"/>
                <c:pt idx="0">
                  <c:v>241.846</c:v>
                </c:pt>
                <c:pt idx="1">
                  <c:v>255.56100000000001</c:v>
                </c:pt>
                <c:pt idx="2">
                  <c:v>179.05699999999999</c:v>
                </c:pt>
                <c:pt idx="3">
                  <c:v>102.601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474C-4B84-9D00-C7C234F9C915}"/>
            </c:ext>
          </c:extLst>
        </c:ser>
        <c:ser>
          <c:idx val="20"/>
          <c:order val="20"/>
          <c:tx>
            <c:strRef>
              <c:f>'2x6_20181012_LODadded'!$Z$1</c:f>
              <c:strCache>
                <c:ptCount val="1"/>
                <c:pt idx="0">
                  <c:v>Limit of Detection (nM) 100n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3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'2x6_20181012_LODadded'!$Z$2:$Z$59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66.174999999999997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474C-4B84-9D00-C7C234F9C915}"/>
            </c:ext>
          </c:extLst>
        </c:ser>
        <c:ser>
          <c:idx val="24"/>
          <c:order val="24"/>
          <c:tx>
            <c:strRef>
              <c:f>'2x6_20181012_LODadded'!$AD$1</c:f>
              <c:strCache>
                <c:ptCount val="1"/>
                <c:pt idx="0">
                  <c:v>Limit of Detection (nM) 50n</c:v>
                </c:pt>
              </c:strCache>
              <c:extLst xmlns:c15="http://schemas.microsoft.com/office/drawing/2012/chart"/>
            </c:strRef>
          </c:tx>
          <c:spPr>
            <a:solidFill>
              <a:schemeClr val="accent1">
                <a:lumMod val="60000"/>
                <a:lumOff val="4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'2x6_20181012_LODadded'!$AD$2:$AD$59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474C-4B84-9D00-C7C234F9C91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'2x6_20181012_LODadded'!$F$2:$F$59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5.6559999999999997</c:v>
                      </c:pt>
                      <c:pt idx="1">
                        <c:v>5.0449999999999999</c:v>
                      </c:pt>
                      <c:pt idx="2">
                        <c:v>11.295999999999999</c:v>
                      </c:pt>
                      <c:pt idx="3">
                        <c:v>9.6679999999999993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474C-4B84-9D00-C7C234F9C915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'2x6_20181012_LODadded'!$G$2:$G$59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1.216</c:v>
                      </c:pt>
                      <c:pt idx="1">
                        <c:v>1.4119999999999999</c:v>
                      </c:pt>
                      <c:pt idx="2">
                        <c:v>2.0259999999999998</c:v>
                      </c:pt>
                      <c:pt idx="3">
                        <c:v>1.4410000000000001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474C-4B84-9D00-C7C234F9C915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'2x6_20181012_LODadded'!$H$2:$H$59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  <c:pt idx="3">
                        <c:v>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474C-4B84-9D00-C7C234F9C915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'2x6_20181012_LODadded'!$I$2:$I$59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189.21100000000001</c:v>
                      </c:pt>
                      <c:pt idx="1">
                        <c:v>148.489</c:v>
                      </c:pt>
                      <c:pt idx="2">
                        <c:v>242.70400000000001</c:v>
                      </c:pt>
                      <c:pt idx="3">
                        <c:v>211.066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474C-4B84-9D00-C7C234F9C915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'2x6_20181012_LODadded'!$J$2:$J$59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51.85</c:v>
                      </c:pt>
                      <c:pt idx="1">
                        <c:v>35.048999999999999</c:v>
                      </c:pt>
                      <c:pt idx="2">
                        <c:v>39.933999999999997</c:v>
                      </c:pt>
                      <c:pt idx="3">
                        <c:v>48.826999999999998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474C-4B84-9D00-C7C234F9C915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'2x6_20181012_LODadded'!$K$2:$K$59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192.864</c:v>
                      </c:pt>
                      <c:pt idx="1">
                        <c:v>285.31200000000001</c:v>
                      </c:pt>
                      <c:pt idx="2">
                        <c:v>250.411</c:v>
                      </c:pt>
                      <c:pt idx="3">
                        <c:v>204.803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474C-4B84-9D00-C7C234F9C915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'2x6_20181012_LODadded'!$L$2:$L$59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130.411</c:v>
                      </c:pt>
                      <c:pt idx="1">
                        <c:v>97.555000000000007</c:v>
                      </c:pt>
                      <c:pt idx="2">
                        <c:v>191.83799999999999</c:v>
                      </c:pt>
                      <c:pt idx="3">
                        <c:v>149.19900000000001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474C-4B84-9D00-C7C234F9C915}"/>
                  </c:ext>
                </c:extLst>
              </c15:ser>
            </c15:filteredBarSeries>
            <c15:filteredBarSeries>
              <c15:ser>
                <c:idx val="7"/>
                <c:order val="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'2x6_20181012_LODadded'!$M$1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5u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'2x6_20181012_LODadded'!$M$2:$M$59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35.737000000000002</c:v>
                      </c:pt>
                      <c:pt idx="1">
                        <c:v>23.027000000000001</c:v>
                      </c:pt>
                      <c:pt idx="2">
                        <c:v>31.565000000000001</c:v>
                      </c:pt>
                      <c:pt idx="3">
                        <c:v>34.515000000000001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474C-4B84-9D00-C7C234F9C915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'2x6_20181012_LODadded'!$O$2:$O$59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141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141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474C-4B84-9D00-C7C234F9C915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'2x6_20181012_LODadded'!$P$2:$P$59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25.943999999999999</c:v>
                      </c:pt>
                      <c:pt idx="1">
                        <c:v>20.155000000000001</c:v>
                      </c:pt>
                      <c:pt idx="2">
                        <c:v>58.037999999999997</c:v>
                      </c:pt>
                      <c:pt idx="3">
                        <c:v>48.731999999999999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474C-4B84-9D00-C7C234F9C915}"/>
                  </c:ext>
                </c:extLst>
              </c15:ser>
            </c15:filteredBarSeries>
            <c15:filteredBarSeries>
              <c15:ser>
                <c:idx val="11"/>
                <c:order val="1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'2x6_20181012_LODadded'!$Q$1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1u</c:v>
                      </c:pt>
                    </c:strCache>
                  </c:strRef>
                </c:tx>
                <c:spPr>
                  <a:solidFill>
                    <a:schemeClr val="accent6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'2x6_20181012_LODadded'!$Q$2:$Q$59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7.11</c:v>
                      </c:pt>
                      <c:pt idx="1">
                        <c:v>4.7569999999999997</c:v>
                      </c:pt>
                      <c:pt idx="2">
                        <c:v>9.5489999999999995</c:v>
                      </c:pt>
                      <c:pt idx="3">
                        <c:v>11.273999999999999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474C-4B84-9D00-C7C234F9C915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'2x6_20181012_LODadded'!$S$2:$S$59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0-474C-4B84-9D00-C7C234F9C915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Mean Signal 500n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'2x6_20181012_LODadded'!$T$2:$T$59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7.5439999999999996</c:v>
                      </c:pt>
                      <c:pt idx="1">
                        <c:v>8.2889999999999997</c:v>
                      </c:pt>
                      <c:pt idx="2">
                        <c:v>16.971</c:v>
                      </c:pt>
                      <c:pt idx="3">
                        <c:v>21.065999999999999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474C-4B84-9D00-C7C234F9C915}"/>
                  </c:ext>
                </c:extLst>
              </c15:ser>
            </c15:filteredBarSeries>
            <c15:filteredBarSeries>
              <c15:ser>
                <c:idx val="15"/>
                <c:order val="1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'2x6_20181012_LODadded'!$U$1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'2x6_20181012_LODadded'!$U$2:$U$59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2.0670000000000002</c:v>
                      </c:pt>
                      <c:pt idx="1">
                        <c:v>1.956</c:v>
                      </c:pt>
                      <c:pt idx="2">
                        <c:v>2.7919999999999998</c:v>
                      </c:pt>
                      <c:pt idx="3">
                        <c:v>4.8730000000000002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1-474C-4B84-9D00-C7C234F9C915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'2x6_20181012_LODadded'!$W$2:$W$59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141</c:v>
                      </c:pt>
                      <c:pt idx="3">
                        <c:v>141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3-474C-4B84-9D00-C7C234F9C915}"/>
                  </c:ext>
                </c:extLst>
              </c15:ser>
            </c15:filteredBarSeries>
            <c15:filteredBarSeries>
              <c15:ser>
                <c:idx val="18"/>
                <c:order val="1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'2x6_20181012_LODadded'!$X$1</c15:sqref>
                        </c15:formulaRef>
                      </c:ext>
                    </c:extLst>
                    <c:strCache>
                      <c:ptCount val="1"/>
                      <c:pt idx="0">
                        <c:v>Mean Signal 100n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'2x6_20181012_LODadded'!$X$2:$X$59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6.532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474C-4B84-9D00-C7C234F9C915}"/>
                  </c:ext>
                </c:extLst>
              </c15:ser>
            </c15:filteredBarSeries>
            <c15:filteredBarSeries>
              <c15:ser>
                <c:idx val="19"/>
                <c:order val="1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'2x6_20181012_LODadded'!$Y$1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100n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'2x6_20181012_LODadded'!$Y$2:$Y$59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1.5109999999999999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4-474C-4B84-9D00-C7C234F9C915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'2x6_20181012_LODadded'!$AA$2:$AA$59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6-474C-4B84-9D00-C7C234F9C915}"/>
                  </c:ext>
                </c:extLst>
              </c15:ser>
            </c15:filteredBarSeries>
            <c15:filteredBarSeries>
              <c15:ser>
                <c:idx val="22"/>
                <c:order val="2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'2x6_20181012_LODadded'!$AB$1</c15:sqref>
                        </c15:formulaRef>
                      </c:ext>
                    </c:extLst>
                    <c:strCache>
                      <c:ptCount val="1"/>
                      <c:pt idx="0">
                        <c:v>Mean Signal 50n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'2x6_20181012_LODadded'!$AB$2:$AB$59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474C-4B84-9D00-C7C234F9C915}"/>
                  </c:ext>
                </c:extLst>
              </c15:ser>
            </c15:filteredBarSeries>
            <c15:filteredBarSeries>
              <c15:ser>
                <c:idx val="23"/>
                <c:order val="2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'2x6_20181012_LODadded'!$AC$1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50n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'2x6_20181012_LODadded'!$AC$2:$AC$59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7-474C-4B84-9D00-C7C234F9C915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'2x6_20181012_LODadded'!$AE$2:$AE$59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9-474C-4B84-9D00-C7C234F9C915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hart6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2"/>
    </mc:Choice>
    <mc:Fallback>
      <c:style val="2"/>
    </mc:Fallback>
  </mc:AlternateContent>
  <c:chart>
    <c:title>
      <c:tx>
        <c:rich>
          <a:bodyPr rot="0" spcFirstLastPara="1" vertOverflow="ellipsis" vert="horz" wrap="square" anchor="ctr" anchorCtr="1"/>
          <a:lstStyle/>
          <a:p>
            <a:pPr>
              <a:defRPr sz="1920" b="0" i="0" u="none" strike="noStrike" kern="1200" spc="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r>
              <a:rPr lang="en-US" dirty="0"/>
              <a:t>Known Concentration Signa</a:t>
            </a:r>
            <a:r>
              <a:rPr lang="en-US" baseline="0" dirty="0"/>
              <a:t>l to Noise</a:t>
            </a:r>
            <a:r>
              <a:rPr lang="en-US" dirty="0"/>
              <a:t> Comparison – 2/5sec and 25/35mm</a:t>
            </a:r>
          </a:p>
        </c:rich>
      </c:tx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920" b="0" i="0" u="none" strike="noStrike" kern="1200" spc="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title>
    <c:autoTitleDeleted val="0"/>
    <c:plotArea>
      <c:layout/>
      <c:barChart>
        <c:barDir val="col"/>
        <c:grouping val="clustered"/>
        <c:varyColors val="0"/>
        <c:ser>
          <c:idx val="7"/>
          <c:order val="7"/>
          <c:tx>
            <c:strRef>
              <c:f>'2x6_20181012_LODadded'!$M$1</c:f>
              <c:strCache>
                <c:ptCount val="1"/>
                <c:pt idx="0">
                  <c:v>Signal to Noise Ratio 5u</c:v>
                </c:pt>
              </c:strCache>
              <c:extLst xmlns:c15="http://schemas.microsoft.com/office/drawing/2012/chart"/>
            </c:strRef>
          </c:tx>
          <c:spPr>
            <a:solidFill>
              <a:schemeClr val="accent2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'2x6_20181012_LODadded'!$M$2:$M$59</c:f>
              <c:numCache>
                <c:formatCode>General</c:formatCode>
                <c:ptCount val="4"/>
                <c:pt idx="0">
                  <c:v>35.737000000000002</c:v>
                </c:pt>
                <c:pt idx="1">
                  <c:v>23.027000000000001</c:v>
                </c:pt>
                <c:pt idx="2">
                  <c:v>31.565000000000001</c:v>
                </c:pt>
                <c:pt idx="3">
                  <c:v>34.515000000000001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C-98AA-4762-8B69-FF2EC887A03F}"/>
            </c:ext>
          </c:extLst>
        </c:ser>
        <c:ser>
          <c:idx val="11"/>
          <c:order val="11"/>
          <c:tx>
            <c:strRef>
              <c:f>'2x6_20181012_LODadded'!$Q$1</c:f>
              <c:strCache>
                <c:ptCount val="1"/>
                <c:pt idx="0">
                  <c:v>Signal to Noise Ratio 1u</c:v>
                </c:pt>
              </c:strCache>
              <c:extLst xmlns:c15="http://schemas.microsoft.com/office/drawing/2012/chart"/>
            </c:strRef>
          </c:tx>
          <c:spPr>
            <a:solidFill>
              <a:schemeClr val="accent6">
                <a:lumMod val="6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'2x6_20181012_LODadded'!$Q$2:$Q$59</c:f>
              <c:numCache>
                <c:formatCode>General</c:formatCode>
                <c:ptCount val="4"/>
                <c:pt idx="0">
                  <c:v>7.11</c:v>
                </c:pt>
                <c:pt idx="1">
                  <c:v>4.7569999999999997</c:v>
                </c:pt>
                <c:pt idx="2">
                  <c:v>9.5489999999999995</c:v>
                </c:pt>
                <c:pt idx="3">
                  <c:v>11.273999999999999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F-98AA-4762-8B69-FF2EC887A03F}"/>
            </c:ext>
          </c:extLst>
        </c:ser>
        <c:ser>
          <c:idx val="15"/>
          <c:order val="15"/>
          <c:tx>
            <c:strRef>
              <c:f>'2x6_20181012_LODadded'!$U$1</c:f>
              <c:strCache>
                <c:ptCount val="1"/>
                <c:pt idx="0">
                  <c:v>Signal to Noise Ratio 500n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4">
                <a:lumMod val="80000"/>
                <a:lumOff val="2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'2x6_20181012_LODadded'!$U$2:$U$59</c:f>
              <c:numCache>
                <c:formatCode>General</c:formatCode>
                <c:ptCount val="4"/>
                <c:pt idx="0">
                  <c:v>2.0670000000000002</c:v>
                </c:pt>
                <c:pt idx="1">
                  <c:v>1.956</c:v>
                </c:pt>
                <c:pt idx="2">
                  <c:v>2.7919999999999998</c:v>
                </c:pt>
                <c:pt idx="3">
                  <c:v>4.8730000000000002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2-98AA-4762-8B69-FF2EC887A03F}"/>
            </c:ext>
          </c:extLst>
        </c:ser>
        <c:ser>
          <c:idx val="19"/>
          <c:order val="19"/>
          <c:tx>
            <c:strRef>
              <c:f>'2x6_20181012_LODadded'!$Y$1</c:f>
              <c:strCache>
                <c:ptCount val="1"/>
                <c:pt idx="0">
                  <c:v>Signal to Noise Ratio 100n</c:v>
                </c:pt>
              </c:strCache>
              <c:extLst xmlns:c15="http://schemas.microsoft.com/office/drawing/2012/chart"/>
            </c:strRef>
          </c:tx>
          <c:spPr>
            <a:solidFill>
              <a:schemeClr val="accent2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'2x6_20181012_LODadded'!$Y$2:$Y$59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1.5109999999999999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5-98AA-4762-8B69-FF2EC887A03F}"/>
            </c:ext>
          </c:extLst>
        </c:ser>
        <c:ser>
          <c:idx val="23"/>
          <c:order val="23"/>
          <c:tx>
            <c:strRef>
              <c:f>'2x6_20181012_LODadded'!$AC$1</c:f>
              <c:strCache>
                <c:ptCount val="1"/>
                <c:pt idx="0">
                  <c:v>Signal to Noise Ratio 50n</c:v>
                </c:pt>
              </c:strCache>
              <c:extLst xmlns:c15="http://schemas.microsoft.com/office/drawing/2012/chart"/>
            </c:strRef>
          </c:tx>
          <c:spPr>
            <a:solidFill>
              <a:schemeClr val="accent6">
                <a:lumMod val="80000"/>
              </a:schemeClr>
            </a:solidFill>
            <a:ln>
              <a:noFill/>
            </a:ln>
            <a:effectLst/>
          </c:spPr>
          <c:invertIfNegative val="0"/>
          <c:cat>
            <c:multiLvlStrRef>
              <c:f>'2x6_20181012_LODadded'!$B$2:$E$59</c:f>
              <c:multiLvlStrCache>
                <c:ptCount val="4"/>
                <c:lvl>
                  <c:pt idx="0">
                    <c:v>Known Concentration</c:v>
                  </c:pt>
                  <c:pt idx="1">
                    <c:v>Known Concentration</c:v>
                  </c:pt>
                  <c:pt idx="2">
                    <c:v>Known Concentration</c:v>
                  </c:pt>
                  <c:pt idx="3">
                    <c:v>Known Concentration</c:v>
                  </c:pt>
                </c:lvl>
                <c:lvl>
                  <c:pt idx="0">
                    <c:v>2</c:v>
                  </c:pt>
                  <c:pt idx="1">
                    <c:v>2</c:v>
                  </c:pt>
                  <c:pt idx="2">
                    <c:v>5</c:v>
                  </c:pt>
                  <c:pt idx="3">
                    <c:v>5</c:v>
                  </c:pt>
                </c:lvl>
                <c:lvl>
                  <c:pt idx="0">
                    <c:v>25</c:v>
                  </c:pt>
                  <c:pt idx="1">
                    <c:v>35</c:v>
                  </c:pt>
                  <c:pt idx="2">
                    <c:v>25</c:v>
                  </c:pt>
                  <c:pt idx="3">
                    <c:v>35</c:v>
                  </c:pt>
                </c:lvl>
                <c:lvl>
                  <c:pt idx="0">
                    <c:v>7</c:v>
                  </c:pt>
                  <c:pt idx="1">
                    <c:v>7</c:v>
                  </c:pt>
                  <c:pt idx="2">
                    <c:v>7</c:v>
                  </c:pt>
                  <c:pt idx="3">
                    <c:v>7</c:v>
                  </c:pt>
                </c:lvl>
              </c:multiLvlStrCache>
            </c:multiLvlStrRef>
          </c:cat>
          <c:val>
            <c:numRef>
              <c:f>'2x6_20181012_LODadded'!$AC$2:$AC$59</c:f>
              <c:numCache>
                <c:formatCode>General</c:formatCode>
                <c:ptCount val="4"/>
                <c:pt idx="0">
                  <c:v>0</c:v>
                </c:pt>
                <c:pt idx="1">
                  <c:v>0</c:v>
                </c:pt>
                <c:pt idx="2">
                  <c:v>0</c:v>
                </c:pt>
                <c:pt idx="3">
                  <c:v>0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18-98AA-4762-8B69-FF2EC887A03F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219"/>
        <c:overlap val="-27"/>
        <c:axId val="210345032"/>
        <c:axId val="330771144"/>
        <c:extLst>
          <c:ext xmlns:c15="http://schemas.microsoft.com/office/drawing/2012/chart" uri="{02D57815-91ED-43cb-92C2-25804820EDAC}">
            <c15:filteredBarSeries>
              <c15:ser>
                <c:idx val="0"/>
                <c:order val="0"/>
                <c:tx>
                  <c:strRef>
                    <c:extLst>
                      <c:ext uri="{02D57815-91ED-43cb-92C2-25804820EDAC}">
                        <c15:formulaRef>
                          <c15:sqref>'2x6_20181012_LODadded'!$F$1</c15:sqref>
                        </c15:formulaRef>
                      </c:ext>
                    </c:extLst>
                    <c:strCache>
                      <c:ptCount val="1"/>
                      <c:pt idx="0">
                        <c:v>Mean Background</c:v>
                      </c:pt>
                    </c:strCache>
                  </c:strRef>
                </c:tx>
                <c:spPr>
                  <a:solidFill>
                    <a:schemeClr val="accent1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uri="{02D57815-91ED-43cb-92C2-25804820EDAC}">
                        <c15:formulaRef>
                          <c15:sqref>'2x6_20181012_LODadded'!$F$2:$F$59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5.6559999999999997</c:v>
                      </c:pt>
                      <c:pt idx="1">
                        <c:v>5.0449999999999999</c:v>
                      </c:pt>
                      <c:pt idx="2">
                        <c:v>11.295999999999999</c:v>
                      </c:pt>
                      <c:pt idx="3">
                        <c:v>9.6679999999999993</c:v>
                      </c:pt>
                    </c:numCache>
                  </c:numRef>
                </c:val>
                <c:extLst>
                  <c:ext xmlns:c16="http://schemas.microsoft.com/office/drawing/2014/chart" uri="{C3380CC4-5D6E-409C-BE32-E72D297353CC}">
                    <c16:uniqueId val="{00000005-98AA-4762-8B69-FF2EC887A03F}"/>
                  </c:ext>
                </c:extLst>
              </c15:ser>
            </c15:filteredBarSeries>
            <c15:filteredBarSeries>
              <c15:ser>
                <c:idx val="1"/>
                <c:order val="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'2x6_20181012_LODadded'!$G$1</c15:sqref>
                        </c15:formulaRef>
                      </c:ext>
                    </c:extLst>
                    <c:strCache>
                      <c:ptCount val="1"/>
                      <c:pt idx="0">
                        <c:v>Background Standard Deviation</c:v>
                      </c:pt>
                    </c:strCache>
                  </c:strRef>
                </c:tx>
                <c:spPr>
                  <a:solidFill>
                    <a:schemeClr val="accent2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'2x6_20181012_LODadded'!$G$2:$G$59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1.216</c:v>
                      </c:pt>
                      <c:pt idx="1">
                        <c:v>1.4119999999999999</c:v>
                      </c:pt>
                      <c:pt idx="2">
                        <c:v>2.0259999999999998</c:v>
                      </c:pt>
                      <c:pt idx="3">
                        <c:v>1.4410000000000001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6-98AA-4762-8B69-FF2EC887A03F}"/>
                  </c:ext>
                </c:extLst>
              </c15:ser>
            </c15:filteredBarSeries>
            <c15:filteredBarSeries>
              <c15:ser>
                <c:idx val="2"/>
                <c:order val="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'2x6_20181012_LODadded'!$H$1</c15:sqref>
                        </c15:formulaRef>
                      </c:ext>
                    </c:extLst>
                    <c:strCache>
                      <c:ptCount val="1"/>
                      <c:pt idx="0">
                        <c:v>Sets Found</c:v>
                      </c:pt>
                    </c:strCache>
                  </c:strRef>
                </c:tx>
                <c:spPr>
                  <a:solidFill>
                    <a:schemeClr val="accent3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'2x6_20181012_LODadded'!$H$2:$H$59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4</c:v>
                      </c:pt>
                      <c:pt idx="1">
                        <c:v>4</c:v>
                      </c:pt>
                      <c:pt idx="2">
                        <c:v>4</c:v>
                      </c:pt>
                      <c:pt idx="3">
                        <c:v>5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7-98AA-4762-8B69-FF2EC887A03F}"/>
                  </c:ext>
                </c:extLst>
              </c15:ser>
            </c15:filteredBarSeries>
            <c15:filteredBarSeries>
              <c15:ser>
                <c:idx val="3"/>
                <c:order val="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'2x6_20181012_LODadded'!$I$1</c15:sqref>
                        </c15:formulaRef>
                      </c:ext>
                    </c:extLst>
                    <c:strCache>
                      <c:ptCount val="1"/>
                      <c:pt idx="0">
                        <c:v>Mean Signal 10u</c:v>
                      </c:pt>
                    </c:strCache>
                  </c:strRef>
                </c:tx>
                <c:spPr>
                  <a:solidFill>
                    <a:schemeClr val="accent4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'2x6_20181012_LODadded'!$I$2:$I$59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189.21100000000001</c:v>
                      </c:pt>
                      <c:pt idx="1">
                        <c:v>148.489</c:v>
                      </c:pt>
                      <c:pt idx="2">
                        <c:v>242.70400000000001</c:v>
                      </c:pt>
                      <c:pt idx="3">
                        <c:v>211.066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8-98AA-4762-8B69-FF2EC887A03F}"/>
                  </c:ext>
                </c:extLst>
              </c15:ser>
            </c15:filteredBarSeries>
            <c15:filteredBarSeries>
              <c15:ser>
                <c:idx val="4"/>
                <c:order val="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'2x6_20181012_LODadded'!$J$1</c15:sqref>
                        </c15:formulaRef>
                      </c:ext>
                    </c:extLst>
                    <c:strCache>
                      <c:ptCount val="1"/>
                      <c:pt idx="0">
                        <c:v>Signal to Noise Ratio 10u</c:v>
                      </c:pt>
                    </c:strCache>
                  </c:strRef>
                </c:tx>
                <c:spPr>
                  <a:solidFill>
                    <a:schemeClr val="accent5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'2x6_20181012_LODadded'!$J$2:$J$59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51.85</c:v>
                      </c:pt>
                      <c:pt idx="1">
                        <c:v>35.048999999999999</c:v>
                      </c:pt>
                      <c:pt idx="2">
                        <c:v>39.933999999999997</c:v>
                      </c:pt>
                      <c:pt idx="3">
                        <c:v>48.826999999999998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9-98AA-4762-8B69-FF2EC887A03F}"/>
                  </c:ext>
                </c:extLst>
              </c15:ser>
            </c15:filteredBarSeries>
            <c15:filteredBarSeries>
              <c15:ser>
                <c:idx val="5"/>
                <c:order val="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'2x6_20181012_LODadded'!$K$1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10u</c:v>
                      </c:pt>
                    </c:strCache>
                  </c:strRef>
                </c:tx>
                <c:spPr>
                  <a:solidFill>
                    <a:schemeClr val="accent6"/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'2x6_20181012_LODadded'!$K$2:$K$59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192.864</c:v>
                      </c:pt>
                      <c:pt idx="1">
                        <c:v>285.31200000000001</c:v>
                      </c:pt>
                      <c:pt idx="2">
                        <c:v>250.411</c:v>
                      </c:pt>
                      <c:pt idx="3">
                        <c:v>204.803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A-98AA-4762-8B69-FF2EC887A03F}"/>
                  </c:ext>
                </c:extLst>
              </c15:ser>
            </c15:filteredBarSeries>
            <c15:filteredBarSeries>
              <c15:ser>
                <c:idx val="6"/>
                <c:order val="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'2x6_20181012_LODadded'!$L$1</c15:sqref>
                        </c15:formulaRef>
                      </c:ext>
                    </c:extLst>
                    <c:strCache>
                      <c:ptCount val="1"/>
                      <c:pt idx="0">
                        <c:v>Mean Signal 5u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'2x6_20181012_LODadded'!$L$2:$L$59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130.411</c:v>
                      </c:pt>
                      <c:pt idx="1">
                        <c:v>97.555000000000007</c:v>
                      </c:pt>
                      <c:pt idx="2">
                        <c:v>191.83799999999999</c:v>
                      </c:pt>
                      <c:pt idx="3">
                        <c:v>149.19900000000001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B-98AA-4762-8B69-FF2EC887A03F}"/>
                  </c:ext>
                </c:extLst>
              </c15:ser>
            </c15:filteredBarSeries>
            <c15:filteredBarSeries>
              <c15:ser>
                <c:idx val="8"/>
                <c:order val="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'2x6_20181012_LODadded'!$N$1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5u</c:v>
                      </c:pt>
                    </c:strCache>
                  </c:strRef>
                </c:tx>
                <c:spPr>
                  <a:solidFill>
                    <a:schemeClr val="accent3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'2x6_20181012_LODadded'!$N$2:$N$59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139.911</c:v>
                      </c:pt>
                      <c:pt idx="1">
                        <c:v>217.136</c:v>
                      </c:pt>
                      <c:pt idx="2">
                        <c:v>158.404</c:v>
                      </c:pt>
                      <c:pt idx="3">
                        <c:v>144.863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0-98AA-4762-8B69-FF2EC887A03F}"/>
                  </c:ext>
                </c:extLst>
              </c15:ser>
            </c15:filteredBarSeries>
            <c15:filteredBarSeries>
              <c15:ser>
                <c:idx val="9"/>
                <c:order val="9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'2x6_20181012_LODadded'!$O$1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5u</c:v>
                      </c:pt>
                    </c:strCache>
                  </c:strRef>
                </c:tx>
                <c:spPr>
                  <a:solidFill>
                    <a:schemeClr val="accent4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'2x6_20181012_LODadded'!$O$2:$O$59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141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141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D-98AA-4762-8B69-FF2EC887A03F}"/>
                  </c:ext>
                </c:extLst>
              </c15:ser>
            </c15:filteredBarSeries>
            <c15:filteredBarSeries>
              <c15:ser>
                <c:idx val="10"/>
                <c:order val="1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'2x6_20181012_LODadded'!$P$1</c15:sqref>
                        </c15:formulaRef>
                      </c:ext>
                    </c:extLst>
                    <c:strCache>
                      <c:ptCount val="1"/>
                      <c:pt idx="0">
                        <c:v>Mean Signal 1u</c:v>
                      </c:pt>
                    </c:strCache>
                  </c:strRef>
                </c:tx>
                <c:spPr>
                  <a:solidFill>
                    <a:schemeClr val="accent5">
                      <a:lumMod val="6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'2x6_20181012_LODadded'!$P$2:$P$59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25.943999999999999</c:v>
                      </c:pt>
                      <c:pt idx="1">
                        <c:v>20.155000000000001</c:v>
                      </c:pt>
                      <c:pt idx="2">
                        <c:v>58.037999999999997</c:v>
                      </c:pt>
                      <c:pt idx="3">
                        <c:v>48.731999999999999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E-98AA-4762-8B69-FF2EC887A03F}"/>
                  </c:ext>
                </c:extLst>
              </c15:ser>
            </c15:filteredBarSeries>
            <c15:filteredBarSeries>
              <c15:ser>
                <c:idx val="12"/>
                <c:order val="1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'2x6_20181012_LODadded'!$R$1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1u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'2x6_20181012_LODadded'!$R$2:$R$59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140.654</c:v>
                      </c:pt>
                      <c:pt idx="1">
                        <c:v>210.19499999999999</c:v>
                      </c:pt>
                      <c:pt idx="2">
                        <c:v>104.718</c:v>
                      </c:pt>
                      <c:pt idx="3">
                        <c:v>88.703000000000003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1-98AA-4762-8B69-FF2EC887A03F}"/>
                  </c:ext>
                </c:extLst>
              </c15:ser>
            </c15:filteredBarSeries>
            <c15:filteredBarSeries>
              <c15:ser>
                <c:idx val="13"/>
                <c:order val="13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'2x6_20181012_LODadded'!$S$1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1u</c:v>
                      </c:pt>
                    </c:strCache>
                  </c:strRef>
                </c:tx>
                <c:spPr>
                  <a:solidFill>
                    <a:schemeClr val="accent2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'2x6_20181012_LODadded'!$S$2:$S$59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139</c:v>
                      </c:pt>
                      <c:pt idx="1">
                        <c:v>140</c:v>
                      </c:pt>
                      <c:pt idx="2">
                        <c:v>140</c:v>
                      </c:pt>
                      <c:pt idx="3">
                        <c:v>138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0-98AA-4762-8B69-FF2EC887A03F}"/>
                  </c:ext>
                </c:extLst>
              </c15:ser>
            </c15:filteredBarSeries>
            <c15:filteredBarSeries>
              <c15:ser>
                <c:idx val="14"/>
                <c:order val="1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'2x6_20181012_LODadded'!$T$1</c15:sqref>
                        </c15:formulaRef>
                      </c:ext>
                    </c:extLst>
                    <c:strCache>
                      <c:ptCount val="1"/>
                      <c:pt idx="0">
                        <c:v>Mean Signal 500n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'2x6_20181012_LODadded'!$T$2:$T$59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7.5439999999999996</c:v>
                      </c:pt>
                      <c:pt idx="1">
                        <c:v>8.2889999999999997</c:v>
                      </c:pt>
                      <c:pt idx="2">
                        <c:v>16.971</c:v>
                      </c:pt>
                      <c:pt idx="3">
                        <c:v>21.065999999999999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1-98AA-4762-8B69-FF2EC887A03F}"/>
                  </c:ext>
                </c:extLst>
              </c15:ser>
            </c15:filteredBarSeries>
            <c15:filteredBarSeries>
              <c15:ser>
                <c:idx val="16"/>
                <c:order val="16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'2x6_20181012_LODadded'!$V$1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'2x6_20181012_LODadded'!$V$2:$V$59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241.846</c:v>
                      </c:pt>
                      <c:pt idx="1">
                        <c:v>255.56100000000001</c:v>
                      </c:pt>
                      <c:pt idx="2">
                        <c:v>179.05699999999999</c:v>
                      </c:pt>
                      <c:pt idx="3">
                        <c:v>102.601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2-98AA-4762-8B69-FF2EC887A03F}"/>
                  </c:ext>
                </c:extLst>
              </c15:ser>
            </c15:filteredBarSeries>
            <c15:filteredBarSeries>
              <c15:ser>
                <c:idx val="17"/>
                <c:order val="17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'2x6_20181012_LODadded'!$W$1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500n</c:v>
                      </c:pt>
                    </c:strCache>
                  </c:strRef>
                </c:tx>
                <c:spPr>
                  <a:solidFill>
                    <a:schemeClr val="accent6">
                      <a:lumMod val="80000"/>
                      <a:lumOff val="2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'2x6_20181012_LODadded'!$W$2:$W$59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140</c:v>
                      </c:pt>
                      <c:pt idx="1">
                        <c:v>140</c:v>
                      </c:pt>
                      <c:pt idx="2">
                        <c:v>141</c:v>
                      </c:pt>
                      <c:pt idx="3">
                        <c:v>141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3-98AA-4762-8B69-FF2EC887A03F}"/>
                  </c:ext>
                </c:extLst>
              </c15:ser>
            </c15:filteredBarSeries>
            <c15:filteredBarSeries>
              <c15:ser>
                <c:idx val="18"/>
                <c:order val="18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'2x6_20181012_LODadded'!$X$1</c15:sqref>
                        </c15:formulaRef>
                      </c:ext>
                    </c:extLst>
                    <c:strCache>
                      <c:ptCount val="1"/>
                      <c:pt idx="0">
                        <c:v>Mean Signal 100n</c:v>
                      </c:pt>
                    </c:strCache>
                  </c:strRef>
                </c:tx>
                <c:spPr>
                  <a:solidFill>
                    <a:schemeClr val="accent1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'2x6_20181012_LODadded'!$X$2:$X$59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6.532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4-98AA-4762-8B69-FF2EC887A03F}"/>
                  </c:ext>
                </c:extLst>
              </c15:ser>
            </c15:filteredBarSeries>
            <c15:filteredBarSeries>
              <c15:ser>
                <c:idx val="20"/>
                <c:order val="20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'2x6_20181012_LODadded'!$Z$1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100n</c:v>
                      </c:pt>
                    </c:strCache>
                  </c:strRef>
                </c:tx>
                <c:spPr>
                  <a:solidFill>
                    <a:schemeClr val="accent3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'2x6_20181012_LODadded'!$Z$2:$Z$59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66.174999999999997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3-98AA-4762-8B69-FF2EC887A03F}"/>
                  </c:ext>
                </c:extLst>
              </c15:ser>
            </c15:filteredBarSeries>
            <c15:filteredBarSeries>
              <c15:ser>
                <c:idx val="21"/>
                <c:order val="21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'2x6_20181012_LODadded'!$AA$1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100n</c:v>
                      </c:pt>
                    </c:strCache>
                  </c:strRef>
                </c:tx>
                <c:spPr>
                  <a:solidFill>
                    <a:schemeClr val="accent4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'2x6_20181012_LODadded'!$AA$2:$AA$59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138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6-98AA-4762-8B69-FF2EC887A03F}"/>
                  </c:ext>
                </c:extLst>
              </c15:ser>
            </c15:filteredBarSeries>
            <c15:filteredBarSeries>
              <c15:ser>
                <c:idx val="22"/>
                <c:order val="22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'2x6_20181012_LODadded'!$AB$1</c15:sqref>
                        </c15:formulaRef>
                      </c:ext>
                    </c:extLst>
                    <c:strCache>
                      <c:ptCount val="1"/>
                      <c:pt idx="0">
                        <c:v>Mean Signal 50n</c:v>
                      </c:pt>
                    </c:strCache>
                  </c:strRef>
                </c:tx>
                <c:spPr>
                  <a:solidFill>
                    <a:schemeClr val="accent5">
                      <a:lumMod val="8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'2x6_20181012_LODadded'!$AB$2:$AB$59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7-98AA-4762-8B69-FF2EC887A03F}"/>
                  </c:ext>
                </c:extLst>
              </c15:ser>
            </c15:filteredBarSeries>
            <c15:filteredBarSeries>
              <c15:ser>
                <c:idx val="24"/>
                <c:order val="24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'2x6_20181012_LODadded'!$AD$1</c15:sqref>
                        </c15:formulaRef>
                      </c:ext>
                    </c:extLst>
                    <c:strCache>
                      <c:ptCount val="1"/>
                      <c:pt idx="0">
                        <c:v>Limit of Detection (nM) 50n</c:v>
                      </c:pt>
                    </c:strCache>
                  </c:strRef>
                </c:tx>
                <c:spPr>
                  <a:solidFill>
                    <a:schemeClr val="accent1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'2x6_20181012_LODadded'!$AD$2:$AD$59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04-98AA-4762-8B69-FF2EC887A03F}"/>
                  </c:ext>
                </c:extLst>
              </c15:ser>
            </c15:filteredBarSeries>
            <c15:filteredBarSeries>
              <c15:ser>
                <c:idx val="25"/>
                <c:order val="25"/>
                <c:tx>
                  <c:strRef>
                    <c:extLst xmlns:c15="http://schemas.microsoft.com/office/drawing/2012/chart">
                      <c:ext xmlns:c15="http://schemas.microsoft.com/office/drawing/2012/chart" uri="{02D57815-91ED-43cb-92C2-25804820EDAC}">
                        <c15:formulaRef>
                          <c15:sqref>'2x6_20181012_LODadded'!$AE$1</c15:sqref>
                        </c15:formulaRef>
                      </c:ext>
                    </c:extLst>
                    <c:strCache>
                      <c:ptCount val="1"/>
                      <c:pt idx="0">
                        <c:v>Start to Start Distance From Last Set 50n</c:v>
                      </c:pt>
                    </c:strCache>
                  </c:strRef>
                </c:tx>
                <c:spPr>
                  <a:solidFill>
                    <a:schemeClr val="accent2">
                      <a:lumMod val="60000"/>
                      <a:lumOff val="40000"/>
                    </a:schemeClr>
                  </a:solidFill>
                  <a:ln>
                    <a:noFill/>
                  </a:ln>
                  <a:effectLst/>
                </c:spPr>
                <c:invertIfNegative val="0"/>
                <c:cat>
                  <c:multiLvlStr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'2x6_20181012_LODadded'!$B$2:$E$59</c15:sqref>
                        </c15:formulaRef>
                      </c:ext>
                    </c:extLst>
                    <c:multiLvlStrCache>
                      <c:ptCount val="4"/>
                      <c:lvl>
                        <c:pt idx="0">
                          <c:v>Known Concentration</c:v>
                        </c:pt>
                        <c:pt idx="1">
                          <c:v>Known Concentration</c:v>
                        </c:pt>
                        <c:pt idx="2">
                          <c:v>Known Concentration</c:v>
                        </c:pt>
                        <c:pt idx="3">
                          <c:v>Known Concentration</c:v>
                        </c:pt>
                      </c:lvl>
                      <c:lvl>
                        <c:pt idx="0">
                          <c:v>2</c:v>
                        </c:pt>
                        <c:pt idx="1">
                          <c:v>2</c:v>
                        </c:pt>
                        <c:pt idx="2">
                          <c:v>5</c:v>
                        </c:pt>
                        <c:pt idx="3">
                          <c:v>5</c:v>
                        </c:pt>
                      </c:lvl>
                      <c:lvl>
                        <c:pt idx="0">
                          <c:v>25</c:v>
                        </c:pt>
                        <c:pt idx="1">
                          <c:v>35</c:v>
                        </c:pt>
                        <c:pt idx="2">
                          <c:v>25</c:v>
                        </c:pt>
                        <c:pt idx="3">
                          <c:v>35</c:v>
                        </c:pt>
                      </c:lvl>
                      <c:lvl>
                        <c:pt idx="0">
                          <c:v>7</c:v>
                        </c:pt>
                        <c:pt idx="1">
                          <c:v>7</c:v>
                        </c:pt>
                        <c:pt idx="2">
                          <c:v>7</c:v>
                        </c:pt>
                        <c:pt idx="3">
                          <c:v>7</c:v>
                        </c:pt>
                      </c:lvl>
                    </c:multiLvlStrCache>
                  </c:multiLvlStrRef>
                </c:cat>
                <c:val>
                  <c:numRef>
                    <c:extLst>
                      <c:ext xmlns:c15="http://schemas.microsoft.com/office/drawing/2012/chart" uri="{02D57815-91ED-43cb-92C2-25804820EDAC}">
                        <c15:formulaRef>
                          <c15:sqref>'2x6_20181012_LODadded'!$AE$2:$AE$59</c15:sqref>
                        </c15:formulaRef>
                      </c:ext>
                    </c:extLst>
                    <c:numCache>
                      <c:formatCode>General</c:formatCode>
                      <c:ptCount val="4"/>
                      <c:pt idx="0">
                        <c:v>0</c:v>
                      </c:pt>
                      <c:pt idx="1">
                        <c:v>0</c:v>
                      </c:pt>
                      <c:pt idx="2">
                        <c:v>0</c:v>
                      </c:pt>
                      <c:pt idx="3">
                        <c:v>0</c:v>
                      </c:pt>
                    </c:numCache>
                  </c:numRef>
                </c:val>
                <c:extLst xmlns:c15="http://schemas.microsoft.com/office/drawing/2012/chart">
                  <c:ext xmlns:c16="http://schemas.microsoft.com/office/drawing/2014/chart" uri="{C3380CC4-5D6E-409C-BE32-E72D297353CC}">
                    <c16:uniqueId val="{00000019-98AA-4762-8B69-FF2EC887A03F}"/>
                  </c:ext>
                </c:extLst>
              </c15:ser>
            </c15:filteredBarSeries>
          </c:ext>
        </c:extLst>
      </c:barChart>
      <c:catAx>
        <c:axId val="210345032"/>
        <c:scaling>
          <c:orientation val="minMax"/>
        </c:scaling>
        <c:delete val="0"/>
        <c:axPos val="b"/>
        <c:numFmt formatCode="General" sourceLinked="1"/>
        <c:majorTickMark val="none"/>
        <c:minorTickMark val="none"/>
        <c:tickLblPos val="nextTo"/>
        <c:spPr>
          <a:noFill/>
          <a:ln w="9525" cap="flat" cmpd="sng" algn="ctr">
            <a:solidFill>
              <a:schemeClr val="tx1">
                <a:lumMod val="15000"/>
                <a:lumOff val="85000"/>
              </a:schemeClr>
            </a:solidFill>
            <a:round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330771144"/>
        <c:crosses val="autoZero"/>
        <c:auto val="1"/>
        <c:lblAlgn val="ctr"/>
        <c:lblOffset val="100"/>
        <c:noMultiLvlLbl val="0"/>
      </c:catAx>
      <c:valAx>
        <c:axId val="330771144"/>
        <c:scaling>
          <c:orientation val="minMax"/>
        </c:scaling>
        <c:delete val="0"/>
        <c:axPos val="l"/>
        <c:majorGridlines>
          <c:spPr>
            <a:ln w="9525" cap="flat" cmpd="sng" algn="ctr">
              <a:solidFill>
                <a:schemeClr val="tx1">
                  <a:lumMod val="15000"/>
                  <a:lumOff val="85000"/>
                </a:schemeClr>
              </a:solidFill>
              <a:round/>
            </a:ln>
            <a:effectLst/>
          </c:spPr>
        </c:majorGridlines>
        <c:numFmt formatCode="General" sourceLinked="1"/>
        <c:majorTickMark val="none"/>
        <c:minorTickMark val="none"/>
        <c:tickLblPos val="nextTo"/>
        <c:spPr>
          <a:noFill/>
          <a:ln>
            <a:noFill/>
          </a:ln>
          <a:effectLst/>
        </c:spPr>
        <c:txPr>
          <a:bodyPr rot="-60000000" spcFirstLastPara="1" vertOverflow="ellipsis" vert="horz" wrap="square" anchor="ctr" anchorCtr="1"/>
          <a:lstStyle/>
          <a:p>
            <a:pPr>
              <a:defRPr sz="1600" b="0" i="0" u="none" strike="noStrike" kern="1200" baseline="0">
                <a:solidFill>
                  <a:schemeClr val="tx1">
                    <a:lumMod val="65000"/>
                    <a:lumOff val="35000"/>
                  </a:schemeClr>
                </a:solidFill>
                <a:latin typeface="+mn-lt"/>
                <a:ea typeface="+mn-ea"/>
                <a:cs typeface="+mn-cs"/>
              </a:defRPr>
            </a:pPr>
            <a:endParaRPr lang="en-US"/>
          </a:p>
        </c:txPr>
        <c:crossAx val="210345032"/>
        <c:crosses val="autoZero"/>
        <c:crossBetween val="between"/>
      </c:valAx>
      <c:spPr>
        <a:noFill/>
        <a:ln>
          <a:noFill/>
        </a:ln>
        <a:effectLst/>
      </c:spPr>
    </c:plotArea>
    <c:legend>
      <c:legendPos val="b"/>
      <c:overlay val="0"/>
      <c:spPr>
        <a:noFill/>
        <a:ln>
          <a:noFill/>
        </a:ln>
        <a:effectLst/>
      </c:spPr>
      <c:txPr>
        <a:bodyPr rot="0" spcFirstLastPara="1" vertOverflow="ellipsis" vert="horz" wrap="square" anchor="ctr" anchorCtr="1"/>
        <a:lstStyle/>
        <a:p>
          <a:pPr>
            <a:defRPr sz="1600" b="0" i="0" u="none" strike="noStrike" kern="1200" baseline="0">
              <a:solidFill>
                <a:schemeClr val="tx1">
                  <a:lumMod val="65000"/>
                  <a:lumOff val="35000"/>
                </a:schemeClr>
              </a:solidFill>
              <a:latin typeface="+mn-lt"/>
              <a:ea typeface="+mn-ea"/>
              <a:cs typeface="+mn-cs"/>
            </a:defRPr>
          </a:pPr>
          <a:endParaRPr lang="en-US"/>
        </a:p>
      </c:txPr>
    </c:legend>
    <c:plotVisOnly val="1"/>
    <c:dispBlanksAs val="gap"/>
    <c:extLst>
      <c:ext xmlns:c16r3="http://schemas.microsoft.com/office/drawing/2017/03/chart" uri="{56B9EC1D-385E-4148-901F-78D8002777C0}">
        <c16r3:dataDisplayOptions16>
          <c16r3:dispNaAsBlank val="1"/>
        </c16r3:dataDisplayOptions16>
      </c:ext>
    </c:extLst>
    <c:showDLblsOverMax val="0"/>
  </c:chart>
  <c:spPr>
    <a:noFill/>
    <a:ln>
      <a:noFill/>
    </a:ln>
    <a:effectLst/>
  </c:spPr>
  <c:txPr>
    <a:bodyPr/>
    <a:lstStyle/>
    <a:p>
      <a:pPr>
        <a:defRPr sz="1600"/>
      </a:pPr>
      <a:endParaRPr lang="en-US"/>
    </a:p>
  </c:txPr>
  <c:externalData r:id="rId3">
    <c:autoUpdate val="0"/>
  </c:externalData>
</c:chartSpace>
</file>

<file path=ppt/charts/colors1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2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3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4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5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colors6.xml><?xml version="1.0" encoding="utf-8"?>
<cs:colorStyle xmlns:cs="http://schemas.microsoft.com/office/drawing/2012/chartStyle" xmlns:a="http://schemas.openxmlformats.org/drawingml/2006/main" meth="cycle" id="10">
  <a:schemeClr val="accent1"/>
  <a:schemeClr val="accent2"/>
  <a:schemeClr val="accent3"/>
  <a:schemeClr val="accent4"/>
  <a:schemeClr val="accent5"/>
  <a:schemeClr val="accent6"/>
  <cs:variation/>
  <cs:variation>
    <a:lumMod val="60000"/>
  </cs:variation>
  <cs:variation>
    <a:lumMod val="80000"/>
    <a:lumOff val="20000"/>
  </cs:variation>
  <cs:variation>
    <a:lumMod val="80000"/>
  </cs:variation>
  <cs:variation>
    <a:lumMod val="60000"/>
    <a:lumOff val="40000"/>
  </cs:variation>
  <cs:variation>
    <a:lumMod val="50000"/>
  </cs:variation>
  <cs:variation>
    <a:lumMod val="70000"/>
    <a:lumOff val="30000"/>
  </cs:variation>
  <cs:variation>
    <a:lumMod val="70000"/>
  </cs:variation>
  <cs:variation>
    <a:lumMod val="50000"/>
    <a:lumOff val="50000"/>
  </cs:variation>
</cs:colorStyle>
</file>

<file path=ppt/charts/style1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2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3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4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5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charts/style6.xml><?xml version="1.0" encoding="utf-8"?>
<cs:chartStyle xmlns:cs="http://schemas.microsoft.com/office/drawing/2012/chartStyle" xmlns:a="http://schemas.openxmlformats.org/drawingml/2006/main" id="201">
  <cs:axisTitle>
    <cs:lnRef idx="0"/>
    <cs:fillRef idx="0"/>
    <cs:effectRef idx="0"/>
    <cs:fontRef idx="minor">
      <a:schemeClr val="tx1">
        <a:lumMod val="65000"/>
        <a:lumOff val="35000"/>
      </a:schemeClr>
    </cs:fontRef>
    <cs:defRPr sz="1000" kern="1200"/>
  </cs:axisTitle>
  <cs:categoryAxis>
    <cs:lnRef idx="0"/>
    <cs:fillRef idx="0"/>
    <cs:effectRef idx="0"/>
    <cs:fontRef idx="minor">
      <a:schemeClr val="tx1">
        <a:lumMod val="65000"/>
        <a:lumOff val="35000"/>
      </a:schemeClr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categoryAxis>
  <cs:chartArea mods="allowNoFillOverride allowNoLineOverride">
    <cs:lnRef idx="0"/>
    <cs:fillRef idx="0"/>
    <cs:effectRef idx="0"/>
    <cs:fontRef idx="minor">
      <a:schemeClr val="tx1"/>
    </cs:fontRef>
    <cs:spPr>
      <a:solidFill>
        <a:schemeClr val="bg1"/>
      </a:solidFill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1000" kern="1200"/>
  </cs:chartArea>
  <cs:dataLabel>
    <cs:lnRef idx="0"/>
    <cs:fillRef idx="0"/>
    <cs:effectRef idx="0"/>
    <cs:fontRef idx="minor">
      <a:schemeClr val="tx1">
        <a:lumMod val="75000"/>
        <a:lumOff val="25000"/>
      </a:schemeClr>
    </cs:fontRef>
    <cs:defRPr sz="900" kern="1200"/>
  </cs:dataLabel>
  <cs:dataLabelCallout>
    <cs:lnRef idx="0"/>
    <cs:fillRef idx="0"/>
    <cs:effectRef idx="0"/>
    <cs:fontRef idx="minor">
      <a:schemeClr val="dk1">
        <a:lumMod val="65000"/>
        <a:lumOff val="35000"/>
      </a:schemeClr>
    </cs:fontRef>
    <cs:spPr>
      <a:solidFill>
        <a:schemeClr val="lt1"/>
      </a:solidFill>
      <a:ln>
        <a:solidFill>
          <a:schemeClr val="dk1">
            <a:lumMod val="25000"/>
            <a:lumOff val="75000"/>
          </a:schemeClr>
        </a:solidFill>
      </a:ln>
    </cs:spPr>
    <cs:defRPr sz="900" kern="1200"/>
    <cs:bodyPr rot="0" spcFirstLastPara="1" vertOverflow="clip" horzOverflow="clip" vert="horz" wrap="square" lIns="36576" tIns="18288" rIns="36576" bIns="18288" anchor="ctr" anchorCtr="1">
      <a:spAutoFit/>
    </cs:bodyPr>
  </cs:dataLabelCallout>
  <cs:dataPoint>
    <cs:lnRef idx="0"/>
    <cs:fillRef idx="1">
      <cs:styleClr val="auto"/>
    </cs:fillRef>
    <cs:effectRef idx="0"/>
    <cs:fontRef idx="minor">
      <a:schemeClr val="tx1"/>
    </cs:fontRef>
  </cs:dataPoint>
  <cs:dataPoint3D>
    <cs:lnRef idx="0"/>
    <cs:fillRef idx="1">
      <cs:styleClr val="auto"/>
    </cs:fillRef>
    <cs:effectRef idx="0"/>
    <cs:fontRef idx="minor">
      <a:schemeClr val="tx1"/>
    </cs:fontRef>
  </cs:dataPoint3D>
  <cs:dataPointLine>
    <cs:lnRef idx="0">
      <cs:styleClr val="auto"/>
    </cs:lnRef>
    <cs:fillRef idx="1"/>
    <cs:effectRef idx="0"/>
    <cs:fontRef idx="minor">
      <a:schemeClr val="tx1"/>
    </cs:fontRef>
    <cs:spPr>
      <a:ln w="28575" cap="rnd">
        <a:solidFill>
          <a:schemeClr val="phClr"/>
        </a:solidFill>
        <a:round/>
      </a:ln>
    </cs:spPr>
  </cs:dataPointLine>
  <cs:dataPointMarker>
    <cs:lnRef idx="0">
      <cs:styleClr val="auto"/>
    </cs:lnRef>
    <cs:fillRef idx="1">
      <cs:styleClr val="auto"/>
    </cs:fillRef>
    <cs:effectRef idx="0"/>
    <cs:fontRef idx="minor">
      <a:schemeClr val="tx1"/>
    </cs:fontRef>
    <cs:spPr>
      <a:ln w="9525">
        <a:solidFill>
          <a:schemeClr val="phClr"/>
        </a:solidFill>
      </a:ln>
    </cs:spPr>
  </cs:dataPointMarker>
  <cs:dataPointMarkerLayout symbol="circle" size="5"/>
  <cs:dataPointWireframe>
    <cs:lnRef idx="0">
      <cs:styleClr val="auto"/>
    </cs:lnRef>
    <cs:fillRef idx="1"/>
    <cs:effectRef idx="0"/>
    <cs:fontRef idx="minor">
      <a:schemeClr val="tx1"/>
    </cs:fontRef>
    <cs:spPr>
      <a:ln w="9525" cap="rnd">
        <a:solidFill>
          <a:schemeClr val="phClr"/>
        </a:solidFill>
        <a:round/>
      </a:ln>
    </cs:spPr>
  </cs:dataPointWireframe>
  <cs:dataTable>
    <cs:lnRef idx="0"/>
    <cs:fillRef idx="0"/>
    <cs:effectRef idx="0"/>
    <cs:fontRef idx="minor">
      <a:schemeClr val="tx1">
        <a:lumMod val="65000"/>
        <a:lumOff val="35000"/>
      </a:schemeClr>
    </cs:fontRef>
    <cs:spPr>
      <a:noFill/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  <cs:defRPr sz="900" kern="1200"/>
  </cs:dataTable>
  <cs:downBar>
    <cs:lnRef idx="0"/>
    <cs:fillRef idx="0"/>
    <cs:effectRef idx="0"/>
    <cs:fontRef idx="minor">
      <a:schemeClr val="dk1"/>
    </cs:fontRef>
    <cs:spPr>
      <a:solidFill>
        <a:schemeClr val="dk1">
          <a:lumMod val="65000"/>
          <a:lumOff val="35000"/>
        </a:schemeClr>
      </a:solidFill>
      <a:ln w="9525">
        <a:solidFill>
          <a:schemeClr val="tx1">
            <a:lumMod val="65000"/>
            <a:lumOff val="35000"/>
          </a:schemeClr>
        </a:solidFill>
      </a:ln>
    </cs:spPr>
  </cs:downBar>
  <cs:drop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dropLine>
  <cs:errorBa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65000"/>
            <a:lumOff val="35000"/>
          </a:schemeClr>
        </a:solidFill>
        <a:round/>
      </a:ln>
    </cs:spPr>
  </cs:errorBar>
  <cs:floor>
    <cs:lnRef idx="0"/>
    <cs:fillRef idx="0"/>
    <cs:effectRef idx="0"/>
    <cs:fontRef idx="minor">
      <a:schemeClr val="tx1"/>
    </cs:fontRef>
    <cs:spPr>
      <a:noFill/>
      <a:ln>
        <a:noFill/>
      </a:ln>
    </cs:spPr>
  </cs:floor>
  <cs:gridlineMaj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15000"/>
            <a:lumOff val="85000"/>
          </a:schemeClr>
        </a:solidFill>
        <a:round/>
      </a:ln>
    </cs:spPr>
  </cs:gridlineMajor>
  <cs:gridlineMinor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5000"/>
            <a:lumOff val="95000"/>
          </a:schemeClr>
        </a:solidFill>
        <a:round/>
      </a:ln>
    </cs:spPr>
  </cs:gridlineMinor>
  <cs:hiLo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75000"/>
            <a:lumOff val="25000"/>
          </a:schemeClr>
        </a:solidFill>
        <a:round/>
      </a:ln>
    </cs:spPr>
  </cs:hiLoLine>
  <cs:leader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leaderLine>
  <cs:legend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legend>
  <cs:plotArea mods="allowNoFillOverride allowNoLineOverride">
    <cs:lnRef idx="0"/>
    <cs:fillRef idx="0"/>
    <cs:effectRef idx="0"/>
    <cs:fontRef idx="minor">
      <a:schemeClr val="tx1"/>
    </cs:fontRef>
  </cs:plotArea>
  <cs:plotArea3D mods="allowNoFillOverride allowNoLineOverride">
    <cs:lnRef idx="0"/>
    <cs:fillRef idx="0"/>
    <cs:effectRef idx="0"/>
    <cs:fontRef idx="minor">
      <a:schemeClr val="tx1"/>
    </cs:fontRef>
  </cs:plotArea3D>
  <cs:series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seriesAxis>
  <cs:seriesLine>
    <cs:lnRef idx="0"/>
    <cs:fillRef idx="0"/>
    <cs:effectRef idx="0"/>
    <cs:fontRef idx="minor">
      <a:schemeClr val="tx1"/>
    </cs:fontRef>
    <cs:spPr>
      <a:ln w="9525" cap="flat" cmpd="sng" algn="ctr">
        <a:solidFill>
          <a:schemeClr val="tx1">
            <a:lumMod val="35000"/>
            <a:lumOff val="65000"/>
          </a:schemeClr>
        </a:solidFill>
        <a:round/>
      </a:ln>
    </cs:spPr>
  </cs:seriesLine>
  <cs:title>
    <cs:lnRef idx="0"/>
    <cs:fillRef idx="0"/>
    <cs:effectRef idx="0"/>
    <cs:fontRef idx="minor">
      <a:schemeClr val="tx1">
        <a:lumMod val="65000"/>
        <a:lumOff val="35000"/>
      </a:schemeClr>
    </cs:fontRef>
    <cs:defRPr sz="1400" b="0" kern="1200" spc="0" baseline="0"/>
  </cs:title>
  <cs:trendline>
    <cs:lnRef idx="0">
      <cs:styleClr val="auto"/>
    </cs:lnRef>
    <cs:fillRef idx="0"/>
    <cs:effectRef idx="0"/>
    <cs:fontRef idx="minor">
      <a:schemeClr val="tx1"/>
    </cs:fontRef>
    <cs:spPr>
      <a:ln w="19050" cap="rnd">
        <a:solidFill>
          <a:schemeClr val="phClr"/>
        </a:solidFill>
        <a:prstDash val="sysDot"/>
      </a:ln>
    </cs:spPr>
  </cs:trendline>
  <cs:trendlineLabel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trendlineLabel>
  <cs:upBar>
    <cs:lnRef idx="0"/>
    <cs:fillRef idx="0"/>
    <cs:effectRef idx="0"/>
    <cs:fontRef idx="minor">
      <a:schemeClr val="dk1"/>
    </cs:fontRef>
    <cs:spPr>
      <a:solidFill>
        <a:schemeClr val="lt1"/>
      </a:solidFill>
      <a:ln w="9525">
        <a:solidFill>
          <a:schemeClr val="tx1">
            <a:lumMod val="15000"/>
            <a:lumOff val="85000"/>
          </a:schemeClr>
        </a:solidFill>
      </a:ln>
    </cs:spPr>
  </cs:upBar>
  <cs:valueAxis>
    <cs:lnRef idx="0"/>
    <cs:fillRef idx="0"/>
    <cs:effectRef idx="0"/>
    <cs:fontRef idx="minor">
      <a:schemeClr val="tx1">
        <a:lumMod val="65000"/>
        <a:lumOff val="35000"/>
      </a:schemeClr>
    </cs:fontRef>
    <cs:defRPr sz="900" kern="1200"/>
  </cs:valueAxis>
  <cs:wall>
    <cs:lnRef idx="0"/>
    <cs:fillRef idx="0"/>
    <cs:effectRef idx="0"/>
    <cs:fontRef idx="minor">
      <a:schemeClr val="tx1"/>
    </cs:fontRef>
    <cs:spPr>
      <a:noFill/>
      <a:ln>
        <a:noFill/>
      </a:ln>
    </cs:spPr>
  </cs:wall>
</cs:chartStyle>
</file>

<file path=ppt/media/image1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A2B0A52-0F52-4565-8599-D6CE35D6BAE5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885F5CA-FBCF-46A4-B522-5EA4E436897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4FD0346-8C7F-40D0-B9DB-D836AA561D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6AE71D-68CF-4CB0-A13B-9D4097F641B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06ED80F-1EB6-4B0D-A1A0-304267754AF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074439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0599B0-43F7-4F1E-A1D4-E6178BE262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D637E78B-2176-4101-8662-20BA57131DC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EFE99E9-A959-4FC7-8FAA-3D5024C6A2E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00E2283-3D2E-465E-9EA5-440D43D477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F7E7FE9-8C84-4A84-91BF-AB6728FDBF7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978898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E4DF9657-F472-4324-8F38-8A9C64D5673C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8B54DC51-2FEF-46EB-A2E7-21C44EDCFA5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01E68C-7E97-4830-B59A-70D80C88332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A456E81-38D0-4E30-A026-F50CF791B8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4F369F13-AC74-477C-AB60-E156DA08DD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065053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2D2CDA6-313D-4B45-A904-322CAF9DD73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7A2F2C5-E330-44C9-B1C6-06857C99F58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1FA47B2-B22D-4502-BE34-7F77EC80270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78E11F-2CAB-4859-A1F7-D4AFC91364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3F9C355-6AE0-44A5-A601-301D47D85D1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92103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53A6A10-02DE-4039-B59B-59F3AC8ED4D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2857EFD-C61B-4A32-A054-A3373F7ECB8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A96776E-0056-4D6E-9C00-E4D9BAA531A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03E0D52-6F48-4D44-B6DF-8F9537E974E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21FE680-1ECF-4942-AD00-E4F60B55F6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2741752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784F2A6-05BF-47BE-B876-9B1BFC00874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1424C4-5019-4376-A2FE-572F99B1121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AC312CC-2567-441A-957E-2009CF593FA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A2BFF76-E608-412D-B0B3-1E41BF6B1E3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9B375A-D79A-4B70-B519-29D0F18EBF7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DFECA96-6B0D-49D5-9EB0-A845E41F1F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525862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49DA02B-9385-49FF-A208-80EF9049990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EA5D35DB-56E1-4717-A179-92B191F7F94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8F0AFC7-BB30-4C92-B04F-BA6A1163E0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7524E0D-3745-44AF-8576-BD2FC3E9248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6A6EA26C-D6B4-4E9C-B421-0A1502A0526B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F3A1D06-77B6-416F-BC48-E9E3B237CE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28A81B77-DAB9-465A-9205-2BA4BBFCFB5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24098D0-EC91-4C08-86B3-58CE4B7BE6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91756708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E565B8-BB40-42C1-84F9-B48FCECC494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BF83E6CA-37EC-45F6-9D0B-9CE61AEAB2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74B1763-67A3-4682-9322-B5EFB7857D2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C65E439-B071-4B39-9BCE-4D73035A0F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26446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C86D690F-E482-488E-BE40-38D9F0A1F2F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0BDCFEFC-146E-4D92-8A32-8EEE872237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2EF42F05-0513-49B4-BBA4-9A53CFF6BE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432771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D4A1FC9-3195-4092-8AF2-C2F40C110D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BAD2DAC-6509-47E8-A1E5-DF57F676BF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0AE6FBCD-63B0-446D-9B8C-3E310B81E72F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42EA727-8515-4853-AE2E-83FC725561A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C5DEC82-81DC-4DE1-A017-D87CECCE20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B6EDE7E-8D69-47FA-95A1-6AE4AEFBAC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257308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2B9D9CE-B533-4BBF-827D-7499C824B1E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5B681005-CF40-4364-863B-89599AE0EC40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39DA1BAB-D25B-40BA-A0BC-E6925E83D9F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E6A53E64-F33F-48BC-9A2D-A51DFC4B2E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19C6036-4889-4059-AF5F-5D1582F47A8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47A6AB5-08E6-437A-B39B-6E8284E01F7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6204967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B8B549B4-CCD1-4611-99DE-A03DD387AA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0DCB210-050B-40C3-8D96-A62D3D8C287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65ACB4A-DFB5-42CB-A3C6-5FDC1DE3657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6469B64-9D84-45AA-AC80-D870331D0145}" type="datetimeFigureOut">
              <a:rPr lang="en-US" smtClean="0"/>
              <a:t>10/16/2018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ECE8B80-A9AE-4D0F-A711-9B94D712E898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D428931-156A-4213-A51E-8517A7B307C0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DD73E1F-DE4E-4DBC-B1C1-31761007661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2716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2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chart" Target="../charts/chart3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chart" Target="../charts/chart4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chart" Target="../charts/chart5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chart" Target="../charts/chart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674C5BA-8539-4762-B4C8-7B222EF18B8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/>
              <a:t>Fluorescence Data Analysis</a:t>
            </a:r>
          </a:p>
        </p:txBody>
      </p:sp>
      <p:sp>
        <p:nvSpPr>
          <p:cNvPr id="4" name="Subtitle 3">
            <a:extLst>
              <a:ext uri="{FF2B5EF4-FFF2-40B4-BE49-F238E27FC236}">
                <a16:creationId xmlns:a16="http://schemas.microsoft.com/office/drawing/2014/main" id="{EC687B72-D892-4B82-B030-3E3EB562A86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/>
              <a:t>10u-5u-1u-500n-100n-50n chips</a:t>
            </a:r>
          </a:p>
          <a:p>
            <a:r>
              <a:rPr lang="en-US" dirty="0"/>
              <a:t>Lucky Jordan</a:t>
            </a:r>
          </a:p>
        </p:txBody>
      </p:sp>
    </p:spTree>
    <p:extLst>
      <p:ext uri="{BB962C8B-B14F-4D97-AF65-F5344CB8AC3E}">
        <p14:creationId xmlns:p14="http://schemas.microsoft.com/office/powerpoint/2010/main" val="395592654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EE1B160-F3B8-47F4-88ED-BD1B971F4AE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10u-5u-1u-500n-100n-50n chip</a:t>
            </a:r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CB933AD-EBB0-4C9B-8733-401058EDD79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86580" y="1341933"/>
            <a:ext cx="7218839" cy="51509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00761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6" name="Chart 5">
            <a:extLst>
              <a:ext uri="{FF2B5EF4-FFF2-40B4-BE49-F238E27FC236}">
                <a16:creationId xmlns:a16="http://schemas.microsoft.com/office/drawing/2014/main" id="{CCEACBD8-68B4-4AA9-BB0F-96128D0D489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992514882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421304230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2668C21B-52FC-4635-88B2-A0466CD4CB47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802780544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303187690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4" name="Chart 3">
            <a:extLst>
              <a:ext uri="{FF2B5EF4-FFF2-40B4-BE49-F238E27FC236}">
                <a16:creationId xmlns:a16="http://schemas.microsoft.com/office/drawing/2014/main" id="{F35FB102-0A9F-4083-8379-04D6E02C057E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932470771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02275346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0B99831F-0BAF-4802-94E2-3C2A624FFEFA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529854676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410008712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F8CE7454-0926-465A-B01B-77633F2C2848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677388048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117185212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3" name="Chart 2">
            <a:extLst>
              <a:ext uri="{FF2B5EF4-FFF2-40B4-BE49-F238E27FC236}">
                <a16:creationId xmlns:a16="http://schemas.microsoft.com/office/drawing/2014/main" id="{6921A208-2669-48B2-A0FA-FE1FD874D93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3594507723"/>
              </p:ext>
            </p:extLst>
          </p:nvPr>
        </p:nvGraphicFramePr>
        <p:xfrm>
          <a:off x="1424031" y="573596"/>
          <a:ext cx="9343938" cy="5710807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</p:spTree>
    <p:extLst>
      <p:ext uri="{BB962C8B-B14F-4D97-AF65-F5344CB8AC3E}">
        <p14:creationId xmlns:p14="http://schemas.microsoft.com/office/powerpoint/2010/main" val="212070303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122</TotalTime>
  <Words>56</Words>
  <Application>Microsoft Office PowerPoint</Application>
  <PresentationFormat>Widescreen</PresentationFormat>
  <Paragraphs>11</Paragraphs>
  <Slides>8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2" baseType="lpstr">
      <vt:lpstr>Arial</vt:lpstr>
      <vt:lpstr>Calibri</vt:lpstr>
      <vt:lpstr>Calibri Light</vt:lpstr>
      <vt:lpstr>Office Theme</vt:lpstr>
      <vt:lpstr>Fluorescence Data Analysis</vt:lpstr>
      <vt:lpstr>10u-5u-1u-500n-100n-50n chip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Lucky Jordan</dc:creator>
  <cp:lastModifiedBy>Lucky Jordan</cp:lastModifiedBy>
  <cp:revision>13</cp:revision>
  <dcterms:created xsi:type="dcterms:W3CDTF">2018-10-12T22:14:20Z</dcterms:created>
  <dcterms:modified xsi:type="dcterms:W3CDTF">2018-10-16T20:49:41Z</dcterms:modified>
</cp:coreProperties>
</file>

<file path=docProps/thumbnail.jpeg>
</file>